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HK Grotesk" panose="020B0604020202020204" charset="0"/>
      <p:regular r:id="rId19"/>
    </p:embeddedFont>
    <p:embeddedFont>
      <p:font typeface="HK Grotesk Italics" panose="020B0604020202020204" charset="0"/>
      <p:regular r:id="rId20"/>
    </p:embeddedFont>
    <p:embeddedFont>
      <p:font typeface="HK Grotesk Bold" panose="020B0604020202020204" charset="0"/>
      <p:regular r:id="rId21"/>
    </p:embeddedFont>
    <p:embeddedFont>
      <p:font typeface="HK Grotesk Bold Italics" panose="020B0604020202020204" charset="0"/>
      <p:regular r:id="rId22"/>
    </p:embeddedFont>
    <p:embeddedFont>
      <p:font typeface="Glacial Indifferen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1155" autoAdjust="0"/>
  </p:normalViewPr>
  <p:slideViewPr>
    <p:cSldViewPr>
      <p:cViewPr varScale="1">
        <p:scale>
          <a:sx n="54" d="100"/>
          <a:sy n="54" d="100"/>
        </p:scale>
        <p:origin x="75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267200" y="0"/>
            <a:ext cx="9906000" cy="10287000"/>
          </a:xfrm>
          <a:custGeom>
            <a:avLst/>
            <a:gdLst/>
            <a:ahLst/>
            <a:cxnLst/>
            <a:rect l="l" t="t" r="r" b="b"/>
            <a:pathLst>
              <a:path w="9611327" h="10287000">
                <a:moveTo>
                  <a:pt x="0" y="0"/>
                </a:moveTo>
                <a:lnTo>
                  <a:pt x="9611328" y="0"/>
                </a:lnTo>
                <a:lnTo>
                  <a:pt x="9611328" y="10287000"/>
                </a:lnTo>
                <a:lnTo>
                  <a:pt x="0" y="10287000"/>
                </a:lnTo>
                <a:lnTo>
                  <a:pt x="0" y="0"/>
                </a:lnTo>
                <a:close/>
              </a:path>
            </a:pathLst>
          </a:custGeom>
          <a:blipFill>
            <a:blip r:embed="rId3"/>
            <a:stretch>
              <a:fillRect l="-8072" t="-53108" r="-8072"/>
            </a:stretch>
          </a:blipFill>
        </p:spPr>
      </p:sp>
      <p:sp>
        <p:nvSpPr>
          <p:cNvPr id="4" name="TextBox 4"/>
          <p:cNvSpPr txBox="1"/>
          <p:nvPr/>
        </p:nvSpPr>
        <p:spPr>
          <a:xfrm>
            <a:off x="285065" y="7981950"/>
            <a:ext cx="4063732" cy="1332538"/>
          </a:xfrm>
          <a:prstGeom prst="rect">
            <a:avLst/>
          </a:prstGeom>
        </p:spPr>
        <p:txBody>
          <a:bodyPr lIns="0" tIns="0" rIns="0" bIns="0" rtlCol="0" anchor="t">
            <a:spAutoFit/>
          </a:bodyPr>
          <a:lstStyle/>
          <a:p>
            <a:pPr algn="ctr">
              <a:lnSpc>
                <a:spcPts val="3514"/>
              </a:lnSpc>
            </a:pPr>
            <a:r>
              <a:rPr lang="en-US" sz="2510" i="1">
                <a:solidFill>
                  <a:srgbClr val="FFFFFF"/>
                </a:solidFill>
                <a:latin typeface="HK Grotesk Italics"/>
                <a:ea typeface="HK Grotesk Italics"/>
                <a:cs typeface="HK Grotesk Italics"/>
                <a:sym typeface="HK Grotesk Italics"/>
              </a:rPr>
              <a:t>Michael Sameh 2100322</a:t>
            </a:r>
          </a:p>
          <a:p>
            <a:pPr algn="ctr">
              <a:lnSpc>
                <a:spcPts val="3514"/>
              </a:lnSpc>
            </a:pPr>
            <a:r>
              <a:rPr lang="en-US" sz="2510" i="1">
                <a:solidFill>
                  <a:srgbClr val="FFFFFF"/>
                </a:solidFill>
                <a:latin typeface="HK Grotesk Italics"/>
                <a:ea typeface="HK Grotesk Italics"/>
                <a:cs typeface="HK Grotesk Italics"/>
                <a:sym typeface="HK Grotesk Italics"/>
              </a:rPr>
              <a:t>Michael Hany 2100333</a:t>
            </a:r>
          </a:p>
          <a:p>
            <a:pPr algn="ctr">
              <a:lnSpc>
                <a:spcPts val="3514"/>
              </a:lnSpc>
            </a:pPr>
            <a:r>
              <a:rPr lang="en-US" sz="2510" i="1">
                <a:solidFill>
                  <a:srgbClr val="FFFFFF"/>
                </a:solidFill>
                <a:latin typeface="HK Grotesk Italics"/>
                <a:ea typeface="HK Grotesk Italics"/>
                <a:cs typeface="HK Grotesk Italics"/>
                <a:sym typeface="HK Grotesk Italics"/>
              </a:rPr>
              <a:t>Adham Abdelaal 2100725</a:t>
            </a:r>
          </a:p>
        </p:txBody>
      </p:sp>
      <p:sp>
        <p:nvSpPr>
          <p:cNvPr id="5" name="TextBox 5"/>
          <p:cNvSpPr txBox="1"/>
          <p:nvPr/>
        </p:nvSpPr>
        <p:spPr>
          <a:xfrm>
            <a:off x="4348797" y="4102166"/>
            <a:ext cx="9611327" cy="2000810"/>
          </a:xfrm>
          <a:prstGeom prst="rect">
            <a:avLst/>
          </a:prstGeom>
        </p:spPr>
        <p:txBody>
          <a:bodyPr lIns="0" tIns="0" rIns="0" bIns="0" rtlCol="0" anchor="t">
            <a:spAutoFit/>
          </a:bodyPr>
          <a:lstStyle/>
          <a:p>
            <a:pPr algn="ctr">
              <a:lnSpc>
                <a:spcPts val="3916"/>
              </a:lnSpc>
            </a:pPr>
            <a:r>
              <a:rPr lang="en-US" sz="3466" b="1" dirty="0">
                <a:solidFill>
                  <a:srgbClr val="FFFFFF"/>
                </a:solidFill>
                <a:latin typeface="Glacial Indifference Bold"/>
                <a:ea typeface="Glacial Indifference Bold"/>
                <a:cs typeface="Glacial Indifference Bold"/>
                <a:sym typeface="Glacial Indifference Bold"/>
              </a:rPr>
              <a:t>DEEP LEARNING </a:t>
            </a:r>
          </a:p>
          <a:p>
            <a:pPr algn="ctr">
              <a:lnSpc>
                <a:spcPts val="3916"/>
              </a:lnSpc>
            </a:pPr>
            <a:r>
              <a:rPr lang="en-US" sz="3466" b="1" dirty="0">
                <a:solidFill>
                  <a:srgbClr val="FFFFFF"/>
                </a:solidFill>
                <a:latin typeface="Glacial Indifference Bold"/>
                <a:ea typeface="Glacial Indifference Bold"/>
                <a:cs typeface="Glacial Indifference Bold"/>
                <a:sym typeface="Glacial Indifference Bold"/>
              </a:rPr>
              <a:t>RESEARCH ON PAPER : </a:t>
            </a:r>
          </a:p>
          <a:p>
            <a:pPr algn="ctr">
              <a:lnSpc>
                <a:spcPts val="3916"/>
              </a:lnSpc>
            </a:pPr>
            <a:r>
              <a:rPr lang="en-US" sz="3466" b="1" dirty="0">
                <a:solidFill>
                  <a:srgbClr val="FFFFFF"/>
                </a:solidFill>
                <a:latin typeface="Glacial Indifference Bold"/>
                <a:ea typeface="Glacial Indifference Bold"/>
                <a:cs typeface="Glacial Indifference Bold"/>
                <a:sym typeface="Glacial Indifference Bold"/>
              </a:rPr>
              <a:t>“LEARNING MULTI-CLASS SEGMENTATIONS FROM SINGLE-CLASS DATASETS “</a:t>
            </a:r>
          </a:p>
        </p:txBody>
      </p:sp>
      <p:sp>
        <p:nvSpPr>
          <p:cNvPr id="6" name="TextBox 6"/>
          <p:cNvSpPr txBox="1"/>
          <p:nvPr/>
        </p:nvSpPr>
        <p:spPr>
          <a:xfrm>
            <a:off x="6480616" y="2586768"/>
            <a:ext cx="5347690" cy="523875"/>
          </a:xfrm>
          <a:prstGeom prst="rect">
            <a:avLst/>
          </a:prstGeom>
        </p:spPr>
        <p:txBody>
          <a:bodyPr lIns="0" tIns="0" rIns="0" bIns="0" rtlCol="0" anchor="t">
            <a:spAutoFit/>
          </a:bodyPr>
          <a:lstStyle/>
          <a:p>
            <a:pPr algn="ctr">
              <a:lnSpc>
                <a:spcPts val="4200"/>
              </a:lnSpc>
            </a:pPr>
            <a:r>
              <a:rPr lang="en-US" sz="3000" i="1">
                <a:solidFill>
                  <a:srgbClr val="FFFFFF"/>
                </a:solidFill>
                <a:latin typeface="HK Grotesk Italics"/>
                <a:ea typeface="HK Grotesk Italics"/>
                <a:cs typeface="HK Grotesk Italics"/>
                <a:sym typeface="HK Grotesk Italics"/>
              </a:rPr>
              <a:t>CSE 477s - Spring 25</a:t>
            </a:r>
          </a:p>
        </p:txBody>
      </p:sp>
      <p:sp>
        <p:nvSpPr>
          <p:cNvPr id="7" name="TextBox 7"/>
          <p:cNvSpPr txBox="1"/>
          <p:nvPr/>
        </p:nvSpPr>
        <p:spPr>
          <a:xfrm>
            <a:off x="9544734" y="8343900"/>
            <a:ext cx="8458200" cy="1282402"/>
          </a:xfrm>
          <a:prstGeom prst="rect">
            <a:avLst/>
          </a:prstGeom>
        </p:spPr>
        <p:txBody>
          <a:bodyPr wrap="square" lIns="0" tIns="0" rIns="0" bIns="0" rtlCol="0" anchor="t">
            <a:spAutoFit/>
          </a:bodyPr>
          <a:lstStyle/>
          <a:p>
            <a:pPr algn="ctr">
              <a:lnSpc>
                <a:spcPts val="2532"/>
              </a:lnSpc>
              <a:spcBef>
                <a:spcPct val="0"/>
              </a:spcBef>
            </a:pPr>
            <a:r>
              <a:rPr lang="en-US" sz="1808" b="1" dirty="0">
                <a:solidFill>
                  <a:srgbClr val="FFFFFF"/>
                </a:solidFill>
                <a:latin typeface="HK Grotesk"/>
                <a:ea typeface="HK Grotesk"/>
                <a:cs typeface="HK Grotesk"/>
                <a:sym typeface="HK Grotesk"/>
              </a:rPr>
              <a:t>Research Paper : </a:t>
            </a:r>
            <a:r>
              <a:rPr lang="en-US" sz="1808" dirty="0">
                <a:solidFill>
                  <a:srgbClr val="FFFFFF"/>
                </a:solidFill>
                <a:latin typeface="HK Grotesk"/>
                <a:ea typeface="HK Grotesk"/>
                <a:cs typeface="HK Grotesk"/>
                <a:sym typeface="HK Grotesk"/>
              </a:rPr>
              <a:t>Learning Multi-Class Segmentations From Single-Class Datasets by Konstantin </a:t>
            </a:r>
            <a:r>
              <a:rPr lang="en-US" sz="1808" dirty="0" err="1">
                <a:solidFill>
                  <a:srgbClr val="FFFFFF"/>
                </a:solidFill>
                <a:latin typeface="HK Grotesk"/>
                <a:ea typeface="HK Grotesk"/>
                <a:cs typeface="HK Grotesk"/>
                <a:sym typeface="HK Grotesk"/>
              </a:rPr>
              <a:t>Dmitriev</a:t>
            </a:r>
            <a:r>
              <a:rPr lang="en-US" sz="1808" dirty="0">
                <a:solidFill>
                  <a:srgbClr val="FFFFFF"/>
                </a:solidFill>
                <a:latin typeface="HK Grotesk"/>
                <a:ea typeface="HK Grotesk"/>
                <a:cs typeface="HK Grotesk"/>
                <a:sym typeface="HK Grotesk"/>
              </a:rPr>
              <a:t> and </a:t>
            </a:r>
            <a:r>
              <a:rPr lang="en-US" sz="1808" dirty="0" err="1">
                <a:solidFill>
                  <a:srgbClr val="FFFFFF"/>
                </a:solidFill>
                <a:latin typeface="HK Grotesk"/>
                <a:ea typeface="HK Grotesk"/>
                <a:cs typeface="HK Grotesk"/>
                <a:sym typeface="HK Grotesk"/>
              </a:rPr>
              <a:t>Arie</a:t>
            </a:r>
            <a:r>
              <a:rPr lang="en-US" sz="1808" dirty="0">
                <a:solidFill>
                  <a:srgbClr val="FFFFFF"/>
                </a:solidFill>
                <a:latin typeface="HK Grotesk"/>
                <a:ea typeface="HK Grotesk"/>
                <a:cs typeface="HK Grotesk"/>
                <a:sym typeface="HK Grotesk"/>
              </a:rPr>
              <a:t> E. Kaufman Stony Brook University, Stony Brook, </a:t>
            </a:r>
            <a:r>
              <a:rPr lang="en-US" sz="1808" dirty="0" smtClean="0">
                <a:solidFill>
                  <a:srgbClr val="FFFFFF"/>
                </a:solidFill>
                <a:latin typeface="HK Grotesk"/>
                <a:ea typeface="HK Grotesk"/>
                <a:cs typeface="HK Grotesk"/>
                <a:sym typeface="HK Grotesk"/>
              </a:rPr>
              <a:t>NY</a:t>
            </a:r>
          </a:p>
          <a:p>
            <a:pPr algn="ctr">
              <a:lnSpc>
                <a:spcPts val="2532"/>
              </a:lnSpc>
              <a:spcBef>
                <a:spcPct val="0"/>
              </a:spcBef>
            </a:pPr>
            <a:r>
              <a:rPr lang="en-US" sz="1808" b="1" u="sng" dirty="0">
                <a:solidFill>
                  <a:srgbClr val="FFFFFF"/>
                </a:solidFill>
                <a:latin typeface="HK Grotesk"/>
                <a:ea typeface="HK Grotesk"/>
                <a:cs typeface="HK Grotesk"/>
                <a:sym typeface="HK Grotesk"/>
              </a:rPr>
              <a:t>https://openaccess.thecvf.com/content_CVPR_2019/papers/Dmitriev_Learning_Multi-Class_Segmentations_From_Single-Class_Datasets_CVPR_2019_paper.pdf </a:t>
            </a:r>
            <a:endParaRPr lang="en-US" sz="1808" b="1" u="sng" dirty="0">
              <a:solidFill>
                <a:srgbClr val="FFFFFF"/>
              </a:solidFill>
              <a:latin typeface="HK Grotesk"/>
              <a:ea typeface="HK Grotesk"/>
              <a:cs typeface="HK Grotesk"/>
              <a:sym typeface="HK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631637" y="0"/>
            <a:ext cx="17314576" cy="10287000"/>
          </a:xfrm>
          <a:custGeom>
            <a:avLst/>
            <a:gdLst/>
            <a:ahLst/>
            <a:cxnLst/>
            <a:rect l="l" t="t" r="r" b="b"/>
            <a:pathLst>
              <a:path w="17314576" h="10287000">
                <a:moveTo>
                  <a:pt x="0" y="0"/>
                </a:moveTo>
                <a:lnTo>
                  <a:pt x="17314576" y="0"/>
                </a:lnTo>
                <a:lnTo>
                  <a:pt x="17314576" y="10287000"/>
                </a:lnTo>
                <a:lnTo>
                  <a:pt x="0" y="10287000"/>
                </a:lnTo>
                <a:lnTo>
                  <a:pt x="0" y="0"/>
                </a:lnTo>
                <a:close/>
              </a:path>
            </a:pathLst>
          </a:custGeom>
          <a:blipFill>
            <a:blip r:embed="rId3"/>
            <a:stretch>
              <a:fillRect l="-1207" t="-140111" b="-237"/>
            </a:stretch>
          </a:blipFill>
        </p:spPr>
      </p:sp>
      <p:sp>
        <p:nvSpPr>
          <p:cNvPr id="4" name="Freeform 4"/>
          <p:cNvSpPr/>
          <p:nvPr/>
        </p:nvSpPr>
        <p:spPr>
          <a:xfrm>
            <a:off x="10444835" y="4455630"/>
            <a:ext cx="7501378" cy="5231457"/>
          </a:xfrm>
          <a:custGeom>
            <a:avLst/>
            <a:gdLst/>
            <a:ahLst/>
            <a:cxnLst/>
            <a:rect l="l" t="t" r="r" b="b"/>
            <a:pathLst>
              <a:path w="7501378" h="5231457">
                <a:moveTo>
                  <a:pt x="0" y="0"/>
                </a:moveTo>
                <a:lnTo>
                  <a:pt x="7501378" y="0"/>
                </a:lnTo>
                <a:lnTo>
                  <a:pt x="7501378" y="5231457"/>
                </a:lnTo>
                <a:lnTo>
                  <a:pt x="0" y="5231457"/>
                </a:lnTo>
                <a:lnTo>
                  <a:pt x="0" y="0"/>
                </a:lnTo>
                <a:close/>
              </a:path>
            </a:pathLst>
          </a:custGeom>
          <a:blipFill>
            <a:blip r:embed="rId4"/>
            <a:stretch>
              <a:fillRect/>
            </a:stretch>
          </a:blipFill>
        </p:spPr>
      </p:sp>
      <p:sp>
        <p:nvSpPr>
          <p:cNvPr id="5" name="TextBox 5"/>
          <p:cNvSpPr txBox="1"/>
          <p:nvPr/>
        </p:nvSpPr>
        <p:spPr>
          <a:xfrm>
            <a:off x="464670" y="817053"/>
            <a:ext cx="5700582" cy="403251"/>
          </a:xfrm>
          <a:prstGeom prst="rect">
            <a:avLst/>
          </a:prstGeom>
        </p:spPr>
        <p:txBody>
          <a:bodyPr lIns="0" tIns="0" rIns="0" bIns="0" rtlCol="0" anchor="t">
            <a:spAutoFit/>
          </a:bodyPr>
          <a:lstStyle/>
          <a:p>
            <a:pPr algn="ctr">
              <a:lnSpc>
                <a:spcPts val="3351"/>
              </a:lnSpc>
              <a:spcBef>
                <a:spcPct val="0"/>
              </a:spcBef>
            </a:pPr>
            <a:r>
              <a:rPr lang="en-US" sz="2394" b="1">
                <a:solidFill>
                  <a:srgbClr val="FFFFFF"/>
                </a:solidFill>
                <a:latin typeface="HK Grotesk Bold"/>
                <a:ea typeface="HK Grotesk Bold"/>
                <a:cs typeface="HK Grotesk Bold"/>
                <a:sym typeface="HK Grotesk Bold"/>
              </a:rPr>
              <a:t>Inference (Testing Phase) : </a:t>
            </a:r>
          </a:p>
        </p:txBody>
      </p:sp>
      <p:sp>
        <p:nvSpPr>
          <p:cNvPr id="6" name="TextBox 6"/>
          <p:cNvSpPr txBox="1"/>
          <p:nvPr/>
        </p:nvSpPr>
        <p:spPr>
          <a:xfrm>
            <a:off x="1397595" y="1350478"/>
            <a:ext cx="15663314" cy="798830"/>
          </a:xfrm>
          <a:prstGeom prst="rect">
            <a:avLst/>
          </a:prstGeom>
        </p:spPr>
        <p:txBody>
          <a:bodyPr lIns="0" tIns="0" rIns="0" bIns="0" rtlCol="0" anchor="t">
            <a:spAutoFit/>
          </a:bodyPr>
          <a:lstStyle/>
          <a:p>
            <a:pPr algn="l">
              <a:lnSpc>
                <a:spcPts val="3220"/>
              </a:lnSpc>
              <a:spcBef>
                <a:spcPct val="0"/>
              </a:spcBef>
            </a:pPr>
            <a:r>
              <a:rPr lang="en-US" sz="2300" b="1">
                <a:solidFill>
                  <a:srgbClr val="FFFFFF"/>
                </a:solidFill>
                <a:latin typeface="HK Grotesk Bold"/>
                <a:ea typeface="HK Grotesk Bold"/>
                <a:cs typeface="HK Grotesk Bold"/>
                <a:sym typeface="HK Grotesk Bold"/>
              </a:rPr>
              <a:t>To produce a full multi-class segmentation map for a new image, even though the model was trained with single-class labels per image.</a:t>
            </a:r>
          </a:p>
        </p:txBody>
      </p:sp>
      <p:sp>
        <p:nvSpPr>
          <p:cNvPr id="7" name="TextBox 7"/>
          <p:cNvSpPr txBox="1"/>
          <p:nvPr/>
        </p:nvSpPr>
        <p:spPr>
          <a:xfrm>
            <a:off x="1172628" y="2983223"/>
            <a:ext cx="9369220" cy="1770678"/>
          </a:xfrm>
          <a:prstGeom prst="rect">
            <a:avLst/>
          </a:prstGeom>
        </p:spPr>
        <p:txBody>
          <a:bodyPr lIns="0" tIns="0" rIns="0" bIns="0" rtlCol="0" anchor="t">
            <a:spAutoFit/>
          </a:bodyPr>
          <a:lstStyle/>
          <a:p>
            <a:pPr algn="l">
              <a:lnSpc>
                <a:spcPts val="3568"/>
              </a:lnSpc>
            </a:pPr>
            <a:r>
              <a:rPr lang="en-US" sz="2548" b="1" i="1">
                <a:solidFill>
                  <a:srgbClr val="FFFFFF"/>
                </a:solidFill>
                <a:latin typeface="HK Grotesk Bold Italics"/>
                <a:ea typeface="HK Grotesk Bold Italics"/>
                <a:cs typeface="HK Grotesk Bold Italics"/>
                <a:sym typeface="HK Grotesk Bold Italics"/>
              </a:rPr>
              <a:t> 1.Input an Unlabeled Image</a:t>
            </a:r>
          </a:p>
          <a:p>
            <a:pPr algn="l">
              <a:lnSpc>
                <a:spcPts val="3568"/>
              </a:lnSpc>
            </a:pPr>
            <a:r>
              <a:rPr lang="en-US" sz="2548" b="1" i="1">
                <a:solidFill>
                  <a:srgbClr val="FFFFFF"/>
                </a:solidFill>
                <a:latin typeface="HK Grotesk Bold Italics"/>
                <a:ea typeface="HK Grotesk Bold Italics"/>
                <a:cs typeface="HK Grotesk Bold Italics"/>
                <a:sym typeface="HK Grotesk Bold Italics"/>
              </a:rPr>
              <a:t>You start with a test image: X_test — no labels or masks are provided.</a:t>
            </a:r>
          </a:p>
          <a:p>
            <a:pPr algn="l">
              <a:lnSpc>
                <a:spcPts val="3568"/>
              </a:lnSpc>
            </a:pPr>
            <a:endParaRPr lang="en-US" sz="2548" b="1" i="1">
              <a:solidFill>
                <a:srgbClr val="FFFFFF"/>
              </a:solidFill>
              <a:latin typeface="HK Grotesk Bold Italics"/>
              <a:ea typeface="HK Grotesk Bold Italics"/>
              <a:cs typeface="HK Grotesk Bold Italics"/>
              <a:sym typeface="HK Grotesk Bold Italics"/>
            </a:endParaRPr>
          </a:p>
        </p:txBody>
      </p:sp>
      <p:sp>
        <p:nvSpPr>
          <p:cNvPr id="8" name="TextBox 8"/>
          <p:cNvSpPr txBox="1"/>
          <p:nvPr/>
        </p:nvSpPr>
        <p:spPr>
          <a:xfrm>
            <a:off x="1219309" y="4887251"/>
            <a:ext cx="10144521" cy="1307799"/>
          </a:xfrm>
          <a:prstGeom prst="rect">
            <a:avLst/>
          </a:prstGeom>
        </p:spPr>
        <p:txBody>
          <a:bodyPr lIns="0" tIns="0" rIns="0" bIns="0" rtlCol="0" anchor="t">
            <a:spAutoFit/>
          </a:bodyPr>
          <a:lstStyle/>
          <a:p>
            <a:pPr algn="l">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 2.Loop Over All Classes</a:t>
            </a:r>
          </a:p>
          <a:p>
            <a:pPr algn="l">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For each class c (e.g., c = 0, 1, ..., C-1 for C total classes):</a:t>
            </a:r>
          </a:p>
          <a:p>
            <a:pPr algn="l">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Feed the image and the class label c to the model:</a:t>
            </a:r>
          </a:p>
        </p:txBody>
      </p:sp>
      <p:sp>
        <p:nvSpPr>
          <p:cNvPr id="9" name="TextBox 9"/>
          <p:cNvSpPr txBox="1"/>
          <p:nvPr/>
        </p:nvSpPr>
        <p:spPr>
          <a:xfrm>
            <a:off x="1219309" y="6698600"/>
            <a:ext cx="8841402" cy="1307799"/>
          </a:xfrm>
          <a:prstGeom prst="rect">
            <a:avLst/>
          </a:prstGeom>
        </p:spPr>
        <p:txBody>
          <a:bodyPr lIns="0" tIns="0" rIns="0" bIns="0" rtlCol="0" anchor="t">
            <a:spAutoFit/>
          </a:bodyPr>
          <a:lstStyle/>
          <a:p>
            <a:pPr algn="just">
              <a:lnSpc>
                <a:spcPts val="3516"/>
              </a:lnSpc>
            </a:pPr>
            <a:r>
              <a:rPr lang="en-US" sz="2511" b="1" i="1">
                <a:solidFill>
                  <a:srgbClr val="FFFFFF"/>
                </a:solidFill>
                <a:latin typeface="HK Grotesk Bold Italics"/>
                <a:ea typeface="HK Grotesk Bold Italics"/>
                <a:cs typeface="HK Grotesk Bold Italics"/>
                <a:sym typeface="HK Grotesk Bold Italics"/>
              </a:rPr>
              <a:t>3.Stack All Predictions</a:t>
            </a:r>
          </a:p>
          <a:p>
            <a:pPr algn="just">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This gives a multi-channel prediction map, where each channel corresponds to a class.</a:t>
            </a:r>
          </a:p>
        </p:txBody>
      </p:sp>
      <p:sp>
        <p:nvSpPr>
          <p:cNvPr id="10" name="TextBox 10"/>
          <p:cNvSpPr txBox="1"/>
          <p:nvPr/>
        </p:nvSpPr>
        <p:spPr>
          <a:xfrm>
            <a:off x="1219309" y="8388651"/>
            <a:ext cx="8370332" cy="869649"/>
          </a:xfrm>
          <a:prstGeom prst="rect">
            <a:avLst/>
          </a:prstGeom>
        </p:spPr>
        <p:txBody>
          <a:bodyPr lIns="0" tIns="0" rIns="0" bIns="0" rtlCol="0" anchor="t">
            <a:spAutoFit/>
          </a:bodyPr>
          <a:lstStyle/>
          <a:p>
            <a:pPr algn="l">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4.Aggregate to Final Output</a:t>
            </a:r>
          </a:p>
          <a:p>
            <a:pPr algn="l">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Choose the class with the highest confidence at each pixel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3890305" y="-3368628"/>
            <a:ext cx="10794023" cy="16517233"/>
          </a:xfrm>
          <a:custGeom>
            <a:avLst/>
            <a:gdLst/>
            <a:ahLst/>
            <a:cxnLst/>
            <a:rect l="l" t="t" r="r" b="b"/>
            <a:pathLst>
              <a:path w="10794023" h="16517233">
                <a:moveTo>
                  <a:pt x="0" y="16517233"/>
                </a:moveTo>
                <a:lnTo>
                  <a:pt x="10794023" y="16517233"/>
                </a:lnTo>
                <a:lnTo>
                  <a:pt x="10794023" y="0"/>
                </a:lnTo>
                <a:lnTo>
                  <a:pt x="0" y="0"/>
                </a:lnTo>
                <a:lnTo>
                  <a:pt x="0" y="16517233"/>
                </a:lnTo>
                <a:close/>
              </a:path>
            </a:pathLst>
          </a:custGeom>
          <a:blipFill>
            <a:blip r:embed="rId3"/>
            <a:stretch>
              <a:fillRect l="-4227" r="-4227"/>
            </a:stretch>
          </a:blipFill>
        </p:spPr>
      </p:sp>
      <p:sp>
        <p:nvSpPr>
          <p:cNvPr id="4" name="Freeform 4"/>
          <p:cNvSpPr/>
          <p:nvPr/>
        </p:nvSpPr>
        <p:spPr>
          <a:xfrm>
            <a:off x="1735729" y="746601"/>
            <a:ext cx="1786567" cy="2772962"/>
          </a:xfrm>
          <a:custGeom>
            <a:avLst/>
            <a:gdLst/>
            <a:ahLst/>
            <a:cxnLst/>
            <a:rect l="l" t="t" r="r" b="b"/>
            <a:pathLst>
              <a:path w="1786567" h="2772962">
                <a:moveTo>
                  <a:pt x="0" y="0"/>
                </a:moveTo>
                <a:lnTo>
                  <a:pt x="1786567" y="0"/>
                </a:lnTo>
                <a:lnTo>
                  <a:pt x="1786567" y="2772962"/>
                </a:lnTo>
                <a:lnTo>
                  <a:pt x="0" y="2772962"/>
                </a:lnTo>
                <a:lnTo>
                  <a:pt x="0" y="0"/>
                </a:lnTo>
                <a:close/>
              </a:path>
            </a:pathLst>
          </a:custGeom>
          <a:blipFill>
            <a:blip r:embed="rId4"/>
            <a:stretch>
              <a:fillRect l="-6708"/>
            </a:stretch>
          </a:blipFill>
        </p:spPr>
      </p:sp>
      <p:sp>
        <p:nvSpPr>
          <p:cNvPr id="5" name="Freeform 5"/>
          <p:cNvSpPr/>
          <p:nvPr/>
        </p:nvSpPr>
        <p:spPr>
          <a:xfrm>
            <a:off x="1309882" y="3494889"/>
            <a:ext cx="15302413" cy="5436186"/>
          </a:xfrm>
          <a:custGeom>
            <a:avLst/>
            <a:gdLst/>
            <a:ahLst/>
            <a:cxnLst/>
            <a:rect l="l" t="t" r="r" b="b"/>
            <a:pathLst>
              <a:path w="15302413" h="5436186">
                <a:moveTo>
                  <a:pt x="0" y="0"/>
                </a:moveTo>
                <a:lnTo>
                  <a:pt x="15302414" y="0"/>
                </a:lnTo>
                <a:lnTo>
                  <a:pt x="15302414" y="5436187"/>
                </a:lnTo>
                <a:lnTo>
                  <a:pt x="0" y="5436187"/>
                </a:lnTo>
                <a:lnTo>
                  <a:pt x="0" y="0"/>
                </a:lnTo>
                <a:close/>
              </a:path>
            </a:pathLst>
          </a:custGeom>
          <a:blipFill>
            <a:blip r:embed="rId5"/>
            <a:stretch>
              <a:fillRect t="-2955" b="-2955"/>
            </a:stretch>
          </a:blipFill>
        </p:spPr>
      </p:sp>
      <p:sp>
        <p:nvSpPr>
          <p:cNvPr id="6" name="TextBox 6"/>
          <p:cNvSpPr txBox="1"/>
          <p:nvPr/>
        </p:nvSpPr>
        <p:spPr>
          <a:xfrm>
            <a:off x="3808617" y="1625717"/>
            <a:ext cx="12255345" cy="507365"/>
          </a:xfrm>
          <a:prstGeom prst="rect">
            <a:avLst/>
          </a:prstGeom>
        </p:spPr>
        <p:txBody>
          <a:bodyPr lIns="0" tIns="0" rIns="0" bIns="0" rtlCol="0" anchor="t">
            <a:spAutoFit/>
          </a:bodyPr>
          <a:lstStyle/>
          <a:p>
            <a:pPr algn="just">
              <a:lnSpc>
                <a:spcPts val="3955"/>
              </a:lnSpc>
            </a:pPr>
            <a:r>
              <a:rPr lang="en-US" sz="3500" b="1">
                <a:solidFill>
                  <a:srgbClr val="FFFFFF"/>
                </a:solidFill>
                <a:latin typeface="Glacial Indifference Bold"/>
                <a:ea typeface="Glacial Indifference Bold"/>
                <a:cs typeface="Glacial Indifference Bold"/>
                <a:sym typeface="Glacial Indifference Bold"/>
              </a:rPr>
              <a:t>FINAL RESULTS &amp; COMPARISON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3981867" y="-3730325"/>
            <a:ext cx="10287000" cy="17747650"/>
          </a:xfrm>
          <a:custGeom>
            <a:avLst/>
            <a:gdLst/>
            <a:ahLst/>
            <a:cxnLst/>
            <a:rect l="l" t="t" r="r" b="b"/>
            <a:pathLst>
              <a:path w="10287000" h="17747650">
                <a:moveTo>
                  <a:pt x="0" y="0"/>
                </a:moveTo>
                <a:lnTo>
                  <a:pt x="10287000" y="0"/>
                </a:lnTo>
                <a:lnTo>
                  <a:pt x="10287000" y="17747650"/>
                </a:lnTo>
                <a:lnTo>
                  <a:pt x="0" y="17747650"/>
                </a:lnTo>
                <a:lnTo>
                  <a:pt x="0" y="0"/>
                </a:lnTo>
                <a:close/>
              </a:path>
            </a:pathLst>
          </a:custGeom>
          <a:blipFill>
            <a:blip r:embed="rId3"/>
            <a:stretch>
              <a:fillRect l="-11138" r="-11138"/>
            </a:stretch>
          </a:blipFill>
        </p:spPr>
      </p:sp>
      <p:sp>
        <p:nvSpPr>
          <p:cNvPr id="4" name="Freeform 4"/>
          <p:cNvSpPr/>
          <p:nvPr/>
        </p:nvSpPr>
        <p:spPr>
          <a:xfrm>
            <a:off x="9439536" y="3649398"/>
            <a:ext cx="8559656" cy="5882629"/>
          </a:xfrm>
          <a:custGeom>
            <a:avLst/>
            <a:gdLst/>
            <a:ahLst/>
            <a:cxnLst/>
            <a:rect l="l" t="t" r="r" b="b"/>
            <a:pathLst>
              <a:path w="8559656" h="5882629">
                <a:moveTo>
                  <a:pt x="0" y="0"/>
                </a:moveTo>
                <a:lnTo>
                  <a:pt x="8559656" y="0"/>
                </a:lnTo>
                <a:lnTo>
                  <a:pt x="8559656" y="5882629"/>
                </a:lnTo>
                <a:lnTo>
                  <a:pt x="0" y="5882629"/>
                </a:lnTo>
                <a:lnTo>
                  <a:pt x="0" y="0"/>
                </a:lnTo>
                <a:close/>
              </a:path>
            </a:pathLst>
          </a:custGeom>
          <a:blipFill>
            <a:blip r:embed="rId4"/>
            <a:stretch>
              <a:fillRect l="-4339" r="-5824"/>
            </a:stretch>
          </a:blipFill>
        </p:spPr>
      </p:sp>
      <p:sp>
        <p:nvSpPr>
          <p:cNvPr id="5" name="Freeform 5"/>
          <p:cNvSpPr/>
          <p:nvPr/>
        </p:nvSpPr>
        <p:spPr>
          <a:xfrm>
            <a:off x="366201" y="3577996"/>
            <a:ext cx="8777799" cy="5831322"/>
          </a:xfrm>
          <a:custGeom>
            <a:avLst/>
            <a:gdLst/>
            <a:ahLst/>
            <a:cxnLst/>
            <a:rect l="l" t="t" r="r" b="b"/>
            <a:pathLst>
              <a:path w="8777799" h="5831322">
                <a:moveTo>
                  <a:pt x="0" y="0"/>
                </a:moveTo>
                <a:lnTo>
                  <a:pt x="8777799" y="0"/>
                </a:lnTo>
                <a:lnTo>
                  <a:pt x="8777799" y="5831322"/>
                </a:lnTo>
                <a:lnTo>
                  <a:pt x="0" y="5831322"/>
                </a:lnTo>
                <a:lnTo>
                  <a:pt x="0" y="0"/>
                </a:lnTo>
                <a:close/>
              </a:path>
            </a:pathLst>
          </a:custGeom>
          <a:blipFill>
            <a:blip r:embed="rId5"/>
            <a:stretch>
              <a:fillRect l="-2007"/>
            </a:stretch>
          </a:blipFill>
        </p:spPr>
      </p:sp>
      <p:sp>
        <p:nvSpPr>
          <p:cNvPr id="6" name="TextBox 6"/>
          <p:cNvSpPr txBox="1"/>
          <p:nvPr/>
        </p:nvSpPr>
        <p:spPr>
          <a:xfrm>
            <a:off x="674792" y="456138"/>
            <a:ext cx="16792661" cy="2680634"/>
          </a:xfrm>
          <a:prstGeom prst="rect">
            <a:avLst/>
          </a:prstGeom>
        </p:spPr>
        <p:txBody>
          <a:bodyPr lIns="0" tIns="0" rIns="0" bIns="0" rtlCol="0" anchor="t">
            <a:spAutoFit/>
          </a:bodyPr>
          <a:lstStyle/>
          <a:p>
            <a:pPr algn="l">
              <a:lnSpc>
                <a:spcPts val="3072"/>
              </a:lnSpc>
            </a:pPr>
            <a:r>
              <a:rPr lang="en-US" sz="2194" b="1" i="1">
                <a:solidFill>
                  <a:srgbClr val="FCFCFC"/>
                </a:solidFill>
                <a:latin typeface="HK Grotesk Bold Italics"/>
                <a:ea typeface="HK Grotesk Bold Italics"/>
                <a:cs typeface="HK Grotesk Bold Italics"/>
                <a:sym typeface="HK Grotesk Bold Italics"/>
              </a:rPr>
              <a:t>CONLUSION : </a:t>
            </a:r>
          </a:p>
          <a:p>
            <a:pPr algn="l">
              <a:lnSpc>
                <a:spcPts val="3072"/>
              </a:lnSpc>
              <a:spcBef>
                <a:spcPct val="0"/>
              </a:spcBef>
            </a:pPr>
            <a:r>
              <a:rPr lang="en-US" sz="2194" b="1" i="1">
                <a:solidFill>
                  <a:srgbClr val="FCFCFC"/>
                </a:solidFill>
                <a:latin typeface="HK Grotesk Bold Italics"/>
                <a:ea typeface="HK Grotesk Bold Italics"/>
                <a:cs typeface="HK Grotesk Bold Italics"/>
                <a:sym typeface="HK Grotesk Bold Italics"/>
              </a:rPr>
              <a:t>In this paper, we described a framework for learning multi-class segmentations from single-class datasets by a novel way of conditioning a convnet for the purpose of multi-class segmentation. The proposed framework was evaluated on the task of segmentation of medical images, where the problem of single-class datasets naturally arises. While being significantly more computationally efficient, </a:t>
            </a:r>
            <a:r>
              <a:rPr lang="en-US" sz="2194" b="1" i="1" u="sng">
                <a:solidFill>
                  <a:srgbClr val="FA3A2F"/>
                </a:solidFill>
                <a:latin typeface="HK Grotesk Bold Italics"/>
                <a:ea typeface="HK Grotesk Bold Italics"/>
                <a:cs typeface="HK Grotesk Bold Italics"/>
                <a:sym typeface="HK Grotesk Bold Italics"/>
              </a:rPr>
              <a:t>the method outperforms current state-of-the-art solutions</a:t>
            </a:r>
            <a:r>
              <a:rPr lang="en-US" sz="2194" b="1" i="1">
                <a:solidFill>
                  <a:srgbClr val="FCFCFC"/>
                </a:solidFill>
                <a:latin typeface="HK Grotesk Bold Italics"/>
                <a:ea typeface="HK Grotesk Bold Italics"/>
                <a:cs typeface="HK Grotesk Bold Italics"/>
                <a:sym typeface="HK Grotesk Bold Italics"/>
              </a:rPr>
              <a:t>, which were specifically tailored for each single-class dataset. Additionally, we demonstrated the applicability of our method to the semantic segmentation of natural images using the Cityscapes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4" name="TextBox 4"/>
          <p:cNvSpPr txBox="1"/>
          <p:nvPr/>
        </p:nvSpPr>
        <p:spPr>
          <a:xfrm>
            <a:off x="4651632" y="4171798"/>
            <a:ext cx="8984736" cy="145103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31423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sp>
        <p:nvSpPr>
          <p:cNvPr id="4" name="Freeform 4"/>
          <p:cNvSpPr/>
          <p:nvPr/>
        </p:nvSpPr>
        <p:spPr>
          <a:xfrm>
            <a:off x="13138302" y="4974497"/>
            <a:ext cx="4571826" cy="4501023"/>
          </a:xfrm>
          <a:custGeom>
            <a:avLst/>
            <a:gdLst/>
            <a:ahLst/>
            <a:cxnLst/>
            <a:rect l="l" t="t" r="r" b="b"/>
            <a:pathLst>
              <a:path w="4571826" h="4501023">
                <a:moveTo>
                  <a:pt x="0" y="0"/>
                </a:moveTo>
                <a:lnTo>
                  <a:pt x="4571826" y="0"/>
                </a:lnTo>
                <a:lnTo>
                  <a:pt x="4571826" y="4501023"/>
                </a:lnTo>
                <a:lnTo>
                  <a:pt x="0" y="4501023"/>
                </a:lnTo>
                <a:lnTo>
                  <a:pt x="0" y="0"/>
                </a:lnTo>
                <a:close/>
              </a:path>
            </a:pathLst>
          </a:custGeom>
          <a:blipFill>
            <a:blip r:embed="rId4"/>
            <a:stretch>
              <a:fillRect/>
            </a:stretch>
          </a:blipFill>
        </p:spPr>
      </p:sp>
      <p:sp>
        <p:nvSpPr>
          <p:cNvPr id="5" name="TextBox 5"/>
          <p:cNvSpPr txBox="1"/>
          <p:nvPr/>
        </p:nvSpPr>
        <p:spPr>
          <a:xfrm>
            <a:off x="1282539" y="1896509"/>
            <a:ext cx="16275304"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Semantic segmentation—the task of labeling every pixel in an image—is crucial for applications like autonomous driving ,biomedical imaging and urban scene understanding However, training accurate models requires large datasets with dense, multi-class annotations, which are </a:t>
            </a:r>
            <a:r>
              <a:rPr lang="en-US" sz="2799" b="1">
                <a:solidFill>
                  <a:srgbClr val="FF3131"/>
                </a:solidFill>
                <a:latin typeface="HK Grotesk Bold"/>
                <a:ea typeface="HK Grotesk Bold"/>
                <a:cs typeface="HK Grotesk Bold"/>
                <a:sym typeface="HK Grotesk Bold"/>
              </a:rPr>
              <a:t>extremely time-consuming, expensive, and sometimes impractical</a:t>
            </a:r>
            <a:r>
              <a:rPr lang="en-US" sz="2799">
                <a:solidFill>
                  <a:srgbClr val="FFFFFF"/>
                </a:solidFill>
                <a:latin typeface="HK Grotesk"/>
                <a:ea typeface="HK Grotesk"/>
                <a:cs typeface="HK Grotesk"/>
                <a:sym typeface="HK Grotesk"/>
              </a:rPr>
              <a:t> to create.</a:t>
            </a:r>
          </a:p>
        </p:txBody>
      </p:sp>
      <p:sp>
        <p:nvSpPr>
          <p:cNvPr id="6" name="TextBox 6"/>
          <p:cNvSpPr txBox="1"/>
          <p:nvPr/>
        </p:nvSpPr>
        <p:spPr>
          <a:xfrm>
            <a:off x="1028700" y="962025"/>
            <a:ext cx="4855878" cy="523875"/>
          </a:xfrm>
          <a:prstGeom prst="rect">
            <a:avLst/>
          </a:prstGeom>
        </p:spPr>
        <p:txBody>
          <a:bodyPr lIns="0" tIns="0" rIns="0" bIns="0" rtlCol="0" anchor="t">
            <a:spAutoFit/>
          </a:bodyPr>
          <a:lstStyle/>
          <a:p>
            <a:pPr algn="l">
              <a:lnSpc>
                <a:spcPts val="4200"/>
              </a:lnSpc>
            </a:pPr>
            <a:r>
              <a:rPr lang="en-US" sz="3000" i="1">
                <a:solidFill>
                  <a:srgbClr val="FFFFFF"/>
                </a:solidFill>
                <a:latin typeface="HK Grotesk Italics"/>
                <a:ea typeface="HK Grotesk Italics"/>
                <a:cs typeface="HK Grotesk Italics"/>
                <a:sym typeface="HK Grotesk Italics"/>
              </a:rPr>
              <a:t>What is the Problem ? </a:t>
            </a:r>
          </a:p>
        </p:txBody>
      </p:sp>
      <p:sp>
        <p:nvSpPr>
          <p:cNvPr id="7" name="TextBox 7"/>
          <p:cNvSpPr txBox="1"/>
          <p:nvPr/>
        </p:nvSpPr>
        <p:spPr>
          <a:xfrm>
            <a:off x="1434453" y="4917347"/>
            <a:ext cx="11288868" cy="3947499"/>
          </a:xfrm>
          <a:prstGeom prst="rect">
            <a:avLst/>
          </a:prstGeom>
        </p:spPr>
        <p:txBody>
          <a:bodyPr lIns="0" tIns="0" rIns="0" bIns="0" rtlCol="0" anchor="t">
            <a:spAutoFit/>
          </a:bodyPr>
          <a:lstStyle/>
          <a:p>
            <a:pPr marL="612434" lvl="1" indent="-306217" algn="l">
              <a:lnSpc>
                <a:spcPts val="3971"/>
              </a:lnSpc>
              <a:buFont typeface="Arial"/>
              <a:buChar char="•"/>
            </a:pPr>
            <a:r>
              <a:rPr lang="en-US" sz="2836" b="1" i="1" u="sng">
                <a:solidFill>
                  <a:srgbClr val="FFFFFF"/>
                </a:solidFill>
                <a:latin typeface="HK Grotesk Bold Italics"/>
                <a:ea typeface="HK Grotesk Bold Italics"/>
                <a:cs typeface="HK Grotesk Bold Italics"/>
                <a:sym typeface="HK Grotesk Bold Italics"/>
              </a:rPr>
              <a:t>The Real-World Limitation:</a:t>
            </a:r>
          </a:p>
          <a:p>
            <a:pPr marL="612434" lvl="1" indent="-306217" algn="just">
              <a:lnSpc>
                <a:spcPts val="3971"/>
              </a:lnSpc>
              <a:buAutoNum type="arabicPeriod"/>
            </a:pPr>
            <a:r>
              <a:rPr lang="en-US" sz="2836">
                <a:solidFill>
                  <a:srgbClr val="FFFFFF"/>
                </a:solidFill>
                <a:latin typeface="HK Grotesk"/>
                <a:ea typeface="HK Grotesk"/>
                <a:cs typeface="HK Grotesk"/>
                <a:sym typeface="HK Grotesk"/>
              </a:rPr>
              <a:t>Most existing datasets only annotate one class at a time (e.g., cars in one dataset, pedestrians in another).</a:t>
            </a:r>
          </a:p>
          <a:p>
            <a:pPr marL="612434" lvl="1" indent="-306217" algn="just">
              <a:lnSpc>
                <a:spcPts val="3971"/>
              </a:lnSpc>
              <a:buAutoNum type="arabicPeriod"/>
            </a:pPr>
            <a:r>
              <a:rPr lang="en-US" sz="2836">
                <a:solidFill>
                  <a:srgbClr val="FFFFFF"/>
                </a:solidFill>
                <a:latin typeface="HK Grotesk"/>
                <a:ea typeface="HK Grotesk"/>
                <a:cs typeface="HK Grotesk"/>
                <a:sym typeface="HK Grotesk"/>
              </a:rPr>
              <a:t>Annotating all classes together (e.g., Cityscapes) is rare and costly.</a:t>
            </a:r>
          </a:p>
          <a:p>
            <a:pPr algn="just">
              <a:lnSpc>
                <a:spcPts val="3971"/>
              </a:lnSpc>
            </a:pPr>
            <a:endParaRPr lang="en-US" sz="2836">
              <a:solidFill>
                <a:srgbClr val="FFFFFF"/>
              </a:solidFill>
              <a:latin typeface="HK Grotesk"/>
              <a:ea typeface="HK Grotesk"/>
              <a:cs typeface="HK Grotesk"/>
              <a:sym typeface="HK Grotesk"/>
            </a:endParaRPr>
          </a:p>
          <a:p>
            <a:pPr marL="612434" lvl="1" indent="-306217" algn="just">
              <a:lnSpc>
                <a:spcPts val="3971"/>
              </a:lnSpc>
              <a:buFont typeface="Arial"/>
              <a:buChar char="•"/>
            </a:pPr>
            <a:r>
              <a:rPr lang="en-US" sz="2836">
                <a:solidFill>
                  <a:srgbClr val="FFFFFF"/>
                </a:solidFill>
                <a:latin typeface="HK Grotesk"/>
                <a:ea typeface="HK Grotesk"/>
                <a:cs typeface="HK Grotesk"/>
                <a:sym typeface="HK Grotesk"/>
              </a:rPr>
              <a:t>This leads to a </a:t>
            </a:r>
            <a:r>
              <a:rPr lang="en-US" sz="2836" b="1" u="sng">
                <a:solidFill>
                  <a:srgbClr val="FFFFFF"/>
                </a:solidFill>
                <a:latin typeface="HK Grotesk Bold"/>
                <a:ea typeface="HK Grotesk Bold"/>
                <a:cs typeface="HK Grotesk Bold"/>
                <a:sym typeface="HK Grotesk Bold"/>
              </a:rPr>
              <a:t>key question ?</a:t>
            </a:r>
            <a:r>
              <a:rPr lang="en-US" sz="2836">
                <a:solidFill>
                  <a:srgbClr val="FFFFFF"/>
                </a:solidFill>
                <a:latin typeface="HK Grotesk"/>
                <a:ea typeface="HK Grotesk"/>
                <a:cs typeface="HK Grotesk"/>
                <a:sym typeface="HK Grotesk"/>
              </a:rPr>
              <a:t>: Can we train a model to segment multiple classes without any multi-class labeled data?</a:t>
            </a:r>
          </a:p>
          <a:p>
            <a:pPr algn="just">
              <a:lnSpc>
                <a:spcPts val="3971"/>
              </a:lnSpc>
            </a:pPr>
            <a:endParaRPr lang="en-US" sz="2836">
              <a:solidFill>
                <a:srgbClr val="FFFFFF"/>
              </a:solidFill>
              <a:latin typeface="HK Grotesk"/>
              <a:ea typeface="HK Grotesk"/>
              <a:cs typeface="HK Grotesk"/>
              <a:sym typeface="HK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1028700" y="0"/>
            <a:ext cx="16230600" cy="10287000"/>
          </a:xfrm>
          <a:custGeom>
            <a:avLst/>
            <a:gdLst/>
            <a:ahLst/>
            <a:cxnLst/>
            <a:rect l="l" t="t" r="r" b="b"/>
            <a:pathLst>
              <a:path w="16230600" h="10287000">
                <a:moveTo>
                  <a:pt x="0" y="0"/>
                </a:moveTo>
                <a:lnTo>
                  <a:pt x="16230600" y="0"/>
                </a:lnTo>
                <a:lnTo>
                  <a:pt x="16230600" y="10287000"/>
                </a:lnTo>
                <a:lnTo>
                  <a:pt x="0" y="10287000"/>
                </a:lnTo>
                <a:lnTo>
                  <a:pt x="0" y="0"/>
                </a:lnTo>
                <a:close/>
              </a:path>
            </a:pathLst>
          </a:custGeom>
          <a:blipFill>
            <a:blip r:embed="rId3"/>
            <a:stretch>
              <a:fillRect t="-120784" b="-1829"/>
            </a:stretch>
          </a:blipFill>
        </p:spPr>
      </p:sp>
      <p:sp>
        <p:nvSpPr>
          <p:cNvPr id="4" name="TextBox 4"/>
          <p:cNvSpPr txBox="1"/>
          <p:nvPr/>
        </p:nvSpPr>
        <p:spPr>
          <a:xfrm>
            <a:off x="8937943" y="3864905"/>
            <a:ext cx="8076361" cy="4495806"/>
          </a:xfrm>
          <a:prstGeom prst="rect">
            <a:avLst/>
          </a:prstGeom>
        </p:spPr>
        <p:txBody>
          <a:bodyPr lIns="0" tIns="0" rIns="0" bIns="0" rtlCol="0" anchor="t">
            <a:spAutoFit/>
          </a:bodyPr>
          <a:lstStyle/>
          <a:p>
            <a:pPr algn="l">
              <a:lnSpc>
                <a:spcPts val="3814"/>
              </a:lnSpc>
            </a:pPr>
            <a:r>
              <a:rPr lang="en-US" sz="2724" b="1" dirty="0">
                <a:solidFill>
                  <a:srgbClr val="FFFFFF"/>
                </a:solidFill>
                <a:latin typeface="HK Grotesk Bold"/>
                <a:ea typeface="HK Grotesk Bold"/>
                <a:cs typeface="HK Grotesk Bold"/>
                <a:sym typeface="HK Grotesk Bold"/>
              </a:rPr>
              <a:t>Objectives of the Paper:</a:t>
            </a:r>
          </a:p>
          <a:p>
            <a:pPr marL="545101" lvl="1" indent="-272551" algn="l">
              <a:lnSpc>
                <a:spcPts val="3534"/>
              </a:lnSpc>
              <a:buFont typeface="Arial"/>
              <a:buChar char="•"/>
            </a:pPr>
            <a:r>
              <a:rPr lang="en-US" sz="2524" dirty="0">
                <a:solidFill>
                  <a:srgbClr val="FFFFFF"/>
                </a:solidFill>
                <a:latin typeface="HK Grotesk"/>
                <a:ea typeface="HK Grotesk"/>
                <a:cs typeface="HK Grotesk"/>
                <a:sym typeface="HK Grotesk"/>
              </a:rPr>
              <a:t>Design a class-conditioned segmentation model.</a:t>
            </a:r>
          </a:p>
          <a:p>
            <a:pPr marL="545101" lvl="1" indent="-272551" algn="l">
              <a:lnSpc>
                <a:spcPts val="3534"/>
              </a:lnSpc>
              <a:buFont typeface="Arial"/>
              <a:buChar char="•"/>
            </a:pPr>
            <a:r>
              <a:rPr lang="en-US" sz="2524" dirty="0">
                <a:solidFill>
                  <a:srgbClr val="FFFFFF"/>
                </a:solidFill>
                <a:latin typeface="HK Grotesk"/>
                <a:ea typeface="HK Grotesk"/>
                <a:cs typeface="HK Grotesk"/>
                <a:sym typeface="HK Grotesk"/>
              </a:rPr>
              <a:t>Train a single network that works across datasets with different single-class annotations.</a:t>
            </a:r>
          </a:p>
          <a:p>
            <a:pPr marL="545101" lvl="1" indent="-272551" algn="l">
              <a:lnSpc>
                <a:spcPts val="3534"/>
              </a:lnSpc>
              <a:buFont typeface="Arial"/>
              <a:buChar char="•"/>
            </a:pPr>
            <a:r>
              <a:rPr lang="en-US" sz="2524" dirty="0">
                <a:solidFill>
                  <a:srgbClr val="FFFFFF"/>
                </a:solidFill>
                <a:latin typeface="HK Grotesk"/>
                <a:ea typeface="HK Grotesk"/>
                <a:cs typeface="HK Grotesk"/>
                <a:sym typeface="HK Grotesk"/>
              </a:rPr>
              <a:t>Enable multi-class segmentation during </a:t>
            </a:r>
            <a:r>
              <a:rPr lang="en-US" sz="2524" b="1" u="sng" dirty="0">
                <a:solidFill>
                  <a:srgbClr val="FFFFFF"/>
                </a:solidFill>
                <a:latin typeface="HK Grotesk Bold"/>
                <a:ea typeface="HK Grotesk Bold"/>
                <a:cs typeface="HK Grotesk Bold"/>
                <a:sym typeface="HK Grotesk Bold"/>
              </a:rPr>
              <a:t>inference </a:t>
            </a:r>
            <a:r>
              <a:rPr lang="en-US" sz="2524" dirty="0">
                <a:solidFill>
                  <a:srgbClr val="FFFFFF"/>
                </a:solidFill>
                <a:latin typeface="HK Grotesk"/>
                <a:ea typeface="HK Grotesk"/>
                <a:cs typeface="HK Grotesk"/>
                <a:sym typeface="HK Grotesk"/>
              </a:rPr>
              <a:t>without ever seeing multi-class labels during training.</a:t>
            </a:r>
          </a:p>
          <a:p>
            <a:pPr marL="545101" lvl="1" indent="-272551" algn="l">
              <a:lnSpc>
                <a:spcPts val="3534"/>
              </a:lnSpc>
              <a:buFont typeface="Arial"/>
              <a:buChar char="•"/>
            </a:pPr>
            <a:r>
              <a:rPr lang="en-US" sz="2524" dirty="0">
                <a:solidFill>
                  <a:srgbClr val="FFFFFF"/>
                </a:solidFill>
                <a:latin typeface="HK Grotesk"/>
                <a:ea typeface="HK Grotesk"/>
                <a:cs typeface="HK Grotesk"/>
                <a:sym typeface="HK Grotesk"/>
              </a:rPr>
              <a:t>Evaluate performance across </a:t>
            </a:r>
            <a:r>
              <a:rPr lang="en-US" sz="2524" b="1" u="sng" dirty="0">
                <a:solidFill>
                  <a:srgbClr val="FFFFFF"/>
                </a:solidFill>
                <a:latin typeface="HK Grotesk Bold"/>
                <a:ea typeface="HK Grotesk Bold"/>
                <a:cs typeface="HK Grotesk Bold"/>
                <a:sym typeface="HK Grotesk Bold"/>
              </a:rPr>
              <a:t>diverse </a:t>
            </a:r>
            <a:r>
              <a:rPr lang="en-US" sz="2524" dirty="0">
                <a:solidFill>
                  <a:srgbClr val="FFFFFF"/>
                </a:solidFill>
                <a:latin typeface="HK Grotesk"/>
                <a:ea typeface="HK Grotesk"/>
                <a:cs typeface="HK Grotesk"/>
                <a:sym typeface="HK Grotesk"/>
              </a:rPr>
              <a:t>domains to demonstrate generalizability.</a:t>
            </a:r>
          </a:p>
          <a:p>
            <a:pPr algn="ctr">
              <a:lnSpc>
                <a:spcPts val="3534"/>
              </a:lnSpc>
            </a:pPr>
            <a:endParaRPr lang="en-US" sz="2524" dirty="0">
              <a:solidFill>
                <a:srgbClr val="FFFFFF"/>
              </a:solidFill>
              <a:latin typeface="HK Grotesk"/>
              <a:ea typeface="HK Grotesk"/>
              <a:cs typeface="HK Grotesk"/>
              <a:sym typeface="HK Grotesk"/>
            </a:endParaRPr>
          </a:p>
          <a:p>
            <a:pPr algn="ctr">
              <a:lnSpc>
                <a:spcPts val="3534"/>
              </a:lnSpc>
            </a:pPr>
            <a:endParaRPr lang="en-US" sz="2524" dirty="0">
              <a:solidFill>
                <a:srgbClr val="FFFFFF"/>
              </a:solidFill>
              <a:latin typeface="HK Grotesk"/>
              <a:ea typeface="HK Grotesk"/>
              <a:cs typeface="HK Grotesk"/>
              <a:sym typeface="HK Grotesk"/>
            </a:endParaRPr>
          </a:p>
        </p:txBody>
      </p:sp>
      <p:sp>
        <p:nvSpPr>
          <p:cNvPr id="5" name="TextBox 5"/>
          <p:cNvSpPr txBox="1"/>
          <p:nvPr/>
        </p:nvSpPr>
        <p:spPr>
          <a:xfrm>
            <a:off x="304304" y="1070483"/>
            <a:ext cx="6695578" cy="415417"/>
          </a:xfrm>
          <a:prstGeom prst="rect">
            <a:avLst/>
          </a:prstGeom>
        </p:spPr>
        <p:txBody>
          <a:bodyPr lIns="0" tIns="0" rIns="0" bIns="0" rtlCol="0" anchor="t">
            <a:spAutoFit/>
          </a:bodyPr>
          <a:lstStyle/>
          <a:p>
            <a:pPr algn="ctr">
              <a:lnSpc>
                <a:spcPts val="3163"/>
              </a:lnSpc>
            </a:pPr>
            <a:r>
              <a:rPr lang="en-US" sz="2799" b="1">
                <a:solidFill>
                  <a:srgbClr val="FFFFFF"/>
                </a:solidFill>
                <a:latin typeface="Glacial Indifference Bold"/>
                <a:ea typeface="Glacial Indifference Bold"/>
                <a:cs typeface="Glacial Indifference Bold"/>
                <a:sym typeface="Glacial Indifference Bold"/>
              </a:rPr>
              <a:t>WHAT THIS PAPER TACKLES?</a:t>
            </a:r>
          </a:p>
        </p:txBody>
      </p:sp>
      <p:sp>
        <p:nvSpPr>
          <p:cNvPr id="6" name="TextBox 6"/>
          <p:cNvSpPr txBox="1"/>
          <p:nvPr/>
        </p:nvSpPr>
        <p:spPr>
          <a:xfrm>
            <a:off x="1265720" y="1585764"/>
            <a:ext cx="16152722" cy="869681"/>
          </a:xfrm>
          <a:prstGeom prst="rect">
            <a:avLst/>
          </a:prstGeom>
        </p:spPr>
        <p:txBody>
          <a:bodyPr lIns="0" tIns="0" rIns="0" bIns="0" rtlCol="0" anchor="t">
            <a:spAutoFit/>
          </a:bodyPr>
          <a:lstStyle/>
          <a:p>
            <a:pPr algn="l">
              <a:lnSpc>
                <a:spcPts val="3514"/>
              </a:lnSpc>
              <a:spcBef>
                <a:spcPct val="0"/>
              </a:spcBef>
            </a:pPr>
            <a:r>
              <a:rPr lang="en-US" sz="2510" i="1">
                <a:solidFill>
                  <a:srgbClr val="FFFFFF"/>
                </a:solidFill>
                <a:latin typeface="HK Grotesk Italics"/>
                <a:ea typeface="HK Grotesk Italics"/>
                <a:cs typeface="HK Grotesk Italics"/>
                <a:sym typeface="HK Grotesk Italics"/>
              </a:rPr>
              <a:t>A unified, class-conditioned segmentation network trained using only single-class datasets, that still performs multi-class segmentation at inference.</a:t>
            </a:r>
          </a:p>
        </p:txBody>
      </p:sp>
      <p:sp>
        <p:nvSpPr>
          <p:cNvPr id="7" name="TextBox 7"/>
          <p:cNvSpPr txBox="1"/>
          <p:nvPr/>
        </p:nvSpPr>
        <p:spPr>
          <a:xfrm>
            <a:off x="6257461" y="2648270"/>
            <a:ext cx="5390535" cy="872034"/>
          </a:xfrm>
          <a:prstGeom prst="rect">
            <a:avLst/>
          </a:prstGeom>
        </p:spPr>
        <p:txBody>
          <a:bodyPr wrap="square" lIns="0" tIns="0" rIns="0" bIns="0" rtlCol="0" anchor="t">
            <a:spAutoFit/>
          </a:bodyPr>
          <a:lstStyle/>
          <a:p>
            <a:pPr algn="ctr">
              <a:lnSpc>
                <a:spcPts val="6847"/>
              </a:lnSpc>
              <a:spcBef>
                <a:spcPct val="0"/>
              </a:spcBef>
            </a:pPr>
            <a:r>
              <a:rPr lang="en-US" sz="4891" i="1" dirty="0">
                <a:solidFill>
                  <a:srgbClr val="FFFFFF"/>
                </a:solidFill>
                <a:latin typeface="HK Grotesk Italics"/>
                <a:ea typeface="HK Grotesk Italics"/>
                <a:cs typeface="HK Grotesk Italics"/>
                <a:sym typeface="HK Grotesk Italics"/>
              </a:rPr>
              <a:t>LET’S DIVE IN </a:t>
            </a:r>
            <a:r>
              <a:rPr lang="en-US" sz="4891" i="1" dirty="0" smtClean="0">
                <a:solidFill>
                  <a:srgbClr val="FFFFFF"/>
                </a:solidFill>
                <a:latin typeface="HK Grotesk Italics"/>
                <a:ea typeface="HK Grotesk Italics"/>
                <a:cs typeface="HK Grotesk Italics"/>
                <a:sym typeface="HK Grotesk Italics"/>
              </a:rPr>
              <a:t>!!</a:t>
            </a:r>
            <a:endParaRPr lang="en-US" sz="4891" i="1" dirty="0">
              <a:solidFill>
                <a:srgbClr val="FFFFFF"/>
              </a:solidFill>
              <a:latin typeface="HK Grotesk Italics"/>
              <a:ea typeface="HK Grotesk Italics"/>
              <a:cs typeface="HK Grotesk Italics"/>
              <a:sym typeface="HK Grotesk Italics"/>
            </a:endParaRPr>
          </a:p>
        </p:txBody>
      </p:sp>
      <p:sp>
        <p:nvSpPr>
          <p:cNvPr id="8" name="TextBox 8"/>
          <p:cNvSpPr txBox="1"/>
          <p:nvPr/>
        </p:nvSpPr>
        <p:spPr>
          <a:xfrm>
            <a:off x="1265720" y="3966818"/>
            <a:ext cx="6823651" cy="4283224"/>
          </a:xfrm>
          <a:prstGeom prst="rect">
            <a:avLst/>
          </a:prstGeom>
        </p:spPr>
        <p:txBody>
          <a:bodyPr lIns="0" tIns="0" rIns="0" bIns="0" rtlCol="0" anchor="t">
            <a:spAutoFit/>
          </a:bodyPr>
          <a:lstStyle/>
          <a:p>
            <a:pPr algn="l">
              <a:lnSpc>
                <a:spcPts val="3821"/>
              </a:lnSpc>
            </a:pPr>
            <a:r>
              <a:rPr lang="en-US" sz="2729" b="1" dirty="0">
                <a:solidFill>
                  <a:srgbClr val="FFFFFF"/>
                </a:solidFill>
                <a:latin typeface="HK Grotesk Bold"/>
                <a:ea typeface="HK Grotesk Bold"/>
                <a:cs typeface="HK Grotesk Bold"/>
                <a:sym typeface="HK Grotesk Bold"/>
              </a:rPr>
              <a:t>What is NEW? </a:t>
            </a:r>
          </a:p>
          <a:p>
            <a:pPr algn="l">
              <a:lnSpc>
                <a:spcPts val="3670"/>
              </a:lnSpc>
            </a:pPr>
            <a:r>
              <a:rPr lang="en-US" sz="2621" dirty="0">
                <a:solidFill>
                  <a:srgbClr val="FFFFFF"/>
                </a:solidFill>
                <a:latin typeface="HK Grotesk"/>
                <a:ea typeface="HK Grotesk"/>
                <a:cs typeface="HK Grotesk"/>
                <a:sym typeface="HK Grotesk"/>
              </a:rPr>
              <a:t>The Paper introduce a new method that:</a:t>
            </a:r>
          </a:p>
          <a:p>
            <a:pPr marL="565976" lvl="1" indent="-282988" algn="l">
              <a:lnSpc>
                <a:spcPts val="3670"/>
              </a:lnSpc>
              <a:buFont typeface="Arial"/>
              <a:buChar char="•"/>
            </a:pPr>
            <a:r>
              <a:rPr lang="en-US" sz="2621" dirty="0">
                <a:solidFill>
                  <a:srgbClr val="FFFFFF"/>
                </a:solidFill>
                <a:latin typeface="HK Grotesk"/>
                <a:ea typeface="HK Grotesk"/>
                <a:cs typeface="HK Grotesk"/>
                <a:sym typeface="HK Grotesk"/>
              </a:rPr>
              <a:t>Combines </a:t>
            </a:r>
            <a:r>
              <a:rPr lang="en-US" sz="2621" u="sng" dirty="0">
                <a:solidFill>
                  <a:srgbClr val="FF0000"/>
                </a:solidFill>
                <a:latin typeface="HK Grotesk"/>
                <a:ea typeface="HK Grotesk"/>
                <a:cs typeface="HK Grotesk"/>
                <a:sym typeface="HK Grotesk"/>
              </a:rPr>
              <a:t>multiple single-class </a:t>
            </a:r>
            <a:r>
              <a:rPr lang="en-US" sz="2621" dirty="0">
                <a:solidFill>
                  <a:srgbClr val="FFFFFF"/>
                </a:solidFill>
                <a:latin typeface="HK Grotesk"/>
                <a:ea typeface="HK Grotesk"/>
                <a:cs typeface="HK Grotesk"/>
                <a:sym typeface="HK Grotesk"/>
              </a:rPr>
              <a:t>datasets (each one labels a different object/class)</a:t>
            </a:r>
          </a:p>
          <a:p>
            <a:pPr marL="565976" lvl="1" indent="-282988" algn="l">
              <a:lnSpc>
                <a:spcPts val="3670"/>
              </a:lnSpc>
              <a:buFont typeface="Arial"/>
              <a:buChar char="•"/>
            </a:pPr>
            <a:r>
              <a:rPr lang="en-US" sz="2621" dirty="0">
                <a:solidFill>
                  <a:srgbClr val="FFFFFF"/>
                </a:solidFill>
                <a:latin typeface="HK Grotesk"/>
                <a:ea typeface="HK Grotesk"/>
                <a:cs typeface="HK Grotesk"/>
                <a:sym typeface="HK Grotesk"/>
              </a:rPr>
              <a:t>Uses a technique called </a:t>
            </a:r>
            <a:r>
              <a:rPr lang="en-US" sz="2621" dirty="0" smtClean="0">
                <a:solidFill>
                  <a:srgbClr val="FFFFFF"/>
                </a:solidFill>
                <a:latin typeface="HK Grotesk"/>
                <a:ea typeface="HK Grotesk"/>
                <a:cs typeface="HK Grotesk"/>
                <a:sym typeface="HK Grotesk"/>
              </a:rPr>
              <a:t>“</a:t>
            </a:r>
            <a:r>
              <a:rPr lang="en-US" sz="2621" dirty="0" smtClean="0">
                <a:solidFill>
                  <a:srgbClr val="FFFFFF"/>
                </a:solidFill>
                <a:latin typeface="HK Grotesk"/>
                <a:ea typeface="HK Grotesk"/>
                <a:cs typeface="HK Grotesk"/>
                <a:sym typeface="HK Grotesk"/>
              </a:rPr>
              <a:t>conditioning” </a:t>
            </a:r>
            <a:r>
              <a:rPr lang="en-US" sz="2621" dirty="0">
                <a:solidFill>
                  <a:srgbClr val="FFFFFF"/>
                </a:solidFill>
                <a:latin typeface="HK Grotesk"/>
                <a:ea typeface="HK Grotesk"/>
                <a:cs typeface="HK Grotesk"/>
                <a:sym typeface="HK Grotesk"/>
              </a:rPr>
              <a:t>to teach a network which class to segment at a time</a:t>
            </a:r>
          </a:p>
          <a:p>
            <a:pPr algn="ctr">
              <a:lnSpc>
                <a:spcPts val="3670"/>
              </a:lnSpc>
            </a:pPr>
            <a:endParaRPr lang="en-US" sz="2621" dirty="0">
              <a:solidFill>
                <a:srgbClr val="FFFFFF"/>
              </a:solidFill>
              <a:latin typeface="HK Grotesk"/>
              <a:ea typeface="HK Grotesk"/>
              <a:cs typeface="HK Grotesk"/>
              <a:sym typeface="HK Grotesk"/>
            </a:endParaRPr>
          </a:p>
          <a:p>
            <a:pPr algn="ctr">
              <a:lnSpc>
                <a:spcPts val="3670"/>
              </a:lnSpc>
            </a:pPr>
            <a:endParaRPr lang="en-US" sz="2621" dirty="0">
              <a:solidFill>
                <a:srgbClr val="FFFFFF"/>
              </a:solidFill>
              <a:latin typeface="HK Grotesk"/>
              <a:ea typeface="HK Grotesk"/>
              <a:cs typeface="HK Grotesk"/>
              <a:sym typeface="HK Grotesk"/>
            </a:endParaRPr>
          </a:p>
        </p:txBody>
      </p:sp>
      <p:sp>
        <p:nvSpPr>
          <p:cNvPr id="9" name="TextBox 9"/>
          <p:cNvSpPr txBox="1"/>
          <p:nvPr/>
        </p:nvSpPr>
        <p:spPr>
          <a:xfrm>
            <a:off x="1508575" y="8731914"/>
            <a:ext cx="14419638" cy="995621"/>
          </a:xfrm>
          <a:prstGeom prst="rect">
            <a:avLst/>
          </a:prstGeom>
        </p:spPr>
        <p:txBody>
          <a:bodyPr lIns="0" tIns="0" rIns="0" bIns="0" rtlCol="0" anchor="t">
            <a:spAutoFit/>
          </a:bodyPr>
          <a:lstStyle/>
          <a:p>
            <a:pPr algn="ctr">
              <a:lnSpc>
                <a:spcPts val="4059"/>
              </a:lnSpc>
              <a:spcBef>
                <a:spcPct val="0"/>
              </a:spcBef>
            </a:pPr>
            <a:r>
              <a:rPr lang="en-US" sz="2899" i="1">
                <a:solidFill>
                  <a:srgbClr val="FFFFFF"/>
                </a:solidFill>
                <a:latin typeface="HK Grotesk Italics"/>
                <a:ea typeface="HK Grotesk Italics"/>
                <a:cs typeface="HK Grotesk Italics"/>
                <a:sym typeface="HK Grotesk Italics"/>
              </a:rPr>
              <a:t>“ You don’t need a single dataset that labels everything. You can mix and match datasets, each focusing on just one class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885255" y="2076800"/>
            <a:ext cx="9420212" cy="2018600"/>
          </a:xfrm>
          <a:custGeom>
            <a:avLst/>
            <a:gdLst/>
            <a:ahLst/>
            <a:cxnLst/>
            <a:rect l="l" t="t" r="r" b="b"/>
            <a:pathLst>
              <a:path w="9420212" h="2018600">
                <a:moveTo>
                  <a:pt x="0" y="0"/>
                </a:moveTo>
                <a:lnTo>
                  <a:pt x="9420211" y="0"/>
                </a:lnTo>
                <a:lnTo>
                  <a:pt x="9420211" y="2018600"/>
                </a:lnTo>
                <a:lnTo>
                  <a:pt x="0" y="2018600"/>
                </a:lnTo>
                <a:lnTo>
                  <a:pt x="0" y="0"/>
                </a:lnTo>
                <a:close/>
              </a:path>
            </a:pathLst>
          </a:custGeom>
          <a:blipFill>
            <a:blip r:embed="rId3"/>
            <a:stretch>
              <a:fillRect r="-1436"/>
            </a:stretch>
          </a:blipFill>
        </p:spPr>
      </p:sp>
      <p:sp>
        <p:nvSpPr>
          <p:cNvPr id="4" name="Freeform 4"/>
          <p:cNvSpPr/>
          <p:nvPr/>
        </p:nvSpPr>
        <p:spPr>
          <a:xfrm>
            <a:off x="758128" y="4899827"/>
            <a:ext cx="5750321" cy="4358473"/>
          </a:xfrm>
          <a:custGeom>
            <a:avLst/>
            <a:gdLst/>
            <a:ahLst/>
            <a:cxnLst/>
            <a:rect l="l" t="t" r="r" b="b"/>
            <a:pathLst>
              <a:path w="5750321" h="4358473">
                <a:moveTo>
                  <a:pt x="0" y="0"/>
                </a:moveTo>
                <a:lnTo>
                  <a:pt x="5750321" y="0"/>
                </a:lnTo>
                <a:lnTo>
                  <a:pt x="5750321" y="4358473"/>
                </a:lnTo>
                <a:lnTo>
                  <a:pt x="0" y="4358473"/>
                </a:lnTo>
                <a:lnTo>
                  <a:pt x="0" y="0"/>
                </a:lnTo>
                <a:close/>
              </a:path>
            </a:pathLst>
          </a:custGeom>
          <a:blipFill>
            <a:blip r:embed="rId4"/>
            <a:stretch>
              <a:fillRect/>
            </a:stretch>
          </a:blipFill>
        </p:spPr>
      </p:sp>
      <p:sp>
        <p:nvSpPr>
          <p:cNvPr id="5" name="Freeform 5"/>
          <p:cNvSpPr/>
          <p:nvPr/>
        </p:nvSpPr>
        <p:spPr>
          <a:xfrm>
            <a:off x="11505304" y="1502373"/>
            <a:ext cx="4723406" cy="3641127"/>
          </a:xfrm>
          <a:custGeom>
            <a:avLst/>
            <a:gdLst/>
            <a:ahLst/>
            <a:cxnLst/>
            <a:rect l="l" t="t" r="r" b="b"/>
            <a:pathLst>
              <a:path w="4723406" h="3641127">
                <a:moveTo>
                  <a:pt x="0" y="0"/>
                </a:moveTo>
                <a:lnTo>
                  <a:pt x="4723406" y="0"/>
                </a:lnTo>
                <a:lnTo>
                  <a:pt x="4723406" y="3641127"/>
                </a:lnTo>
                <a:lnTo>
                  <a:pt x="0" y="3641127"/>
                </a:lnTo>
                <a:lnTo>
                  <a:pt x="0" y="0"/>
                </a:lnTo>
                <a:close/>
              </a:path>
            </a:pathLst>
          </a:custGeom>
          <a:blipFill>
            <a:blip r:embed="rId5"/>
            <a:stretch>
              <a:fillRect t="-840" r="-3613" b="-18961"/>
            </a:stretch>
          </a:blipFill>
        </p:spPr>
      </p:sp>
      <p:sp>
        <p:nvSpPr>
          <p:cNvPr id="6" name="Freeform 6"/>
          <p:cNvSpPr/>
          <p:nvPr/>
        </p:nvSpPr>
        <p:spPr>
          <a:xfrm rot="-6707484">
            <a:off x="7612847" y="4666127"/>
            <a:ext cx="2244409" cy="634046"/>
          </a:xfrm>
          <a:custGeom>
            <a:avLst/>
            <a:gdLst/>
            <a:ahLst/>
            <a:cxnLst/>
            <a:rect l="l" t="t" r="r" b="b"/>
            <a:pathLst>
              <a:path w="2244409" h="634046">
                <a:moveTo>
                  <a:pt x="0" y="0"/>
                </a:moveTo>
                <a:lnTo>
                  <a:pt x="2244409" y="0"/>
                </a:lnTo>
                <a:lnTo>
                  <a:pt x="2244409" y="634046"/>
                </a:lnTo>
                <a:lnTo>
                  <a:pt x="0" y="634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1334787" y="743085"/>
            <a:ext cx="2298502" cy="514081"/>
          </a:xfrm>
          <a:prstGeom prst="rect">
            <a:avLst/>
          </a:prstGeom>
        </p:spPr>
        <p:txBody>
          <a:bodyPr lIns="0" tIns="0" rIns="0" bIns="0" rtlCol="0" anchor="t">
            <a:spAutoFit/>
          </a:bodyPr>
          <a:lstStyle/>
          <a:p>
            <a:pPr algn="ctr">
              <a:lnSpc>
                <a:spcPts val="4214"/>
              </a:lnSpc>
              <a:spcBef>
                <a:spcPct val="0"/>
              </a:spcBef>
            </a:pPr>
            <a:r>
              <a:rPr lang="en-US" sz="3010" i="1">
                <a:solidFill>
                  <a:srgbClr val="FCFCFC"/>
                </a:solidFill>
                <a:latin typeface="HK Grotesk Italics"/>
                <a:ea typeface="HK Grotesk Italics"/>
                <a:cs typeface="HK Grotesk Italics"/>
                <a:sym typeface="HK Grotesk Italics"/>
              </a:rPr>
              <a:t>Illustrations : </a:t>
            </a:r>
          </a:p>
        </p:txBody>
      </p:sp>
      <p:sp>
        <p:nvSpPr>
          <p:cNvPr id="8" name="TextBox 8"/>
          <p:cNvSpPr txBox="1"/>
          <p:nvPr/>
        </p:nvSpPr>
        <p:spPr>
          <a:xfrm>
            <a:off x="6676851" y="6085701"/>
            <a:ext cx="11611149" cy="1905116"/>
          </a:xfrm>
          <a:prstGeom prst="rect">
            <a:avLst/>
          </a:prstGeom>
        </p:spPr>
        <p:txBody>
          <a:bodyPr lIns="0" tIns="0" rIns="0" bIns="0" rtlCol="0" anchor="t">
            <a:spAutoFit/>
          </a:bodyPr>
          <a:lstStyle/>
          <a:p>
            <a:pPr algn="l">
              <a:lnSpc>
                <a:spcPts val="3846"/>
              </a:lnSpc>
              <a:spcBef>
                <a:spcPct val="0"/>
              </a:spcBef>
            </a:pPr>
            <a:r>
              <a:rPr lang="en-US" sz="2747" b="1" i="1">
                <a:solidFill>
                  <a:srgbClr val="FCFCFC"/>
                </a:solidFill>
                <a:latin typeface="HK Grotesk Bold Italics"/>
                <a:ea typeface="HK Grotesk Bold Italics"/>
                <a:cs typeface="HK Grotesk Bold Italics"/>
                <a:sym typeface="HK Grotesk Bold Italics"/>
              </a:rPr>
              <a:t>“ Simplified Explanation </a:t>
            </a:r>
            <a:r>
              <a:rPr lang="en-US" sz="2747" i="1">
                <a:solidFill>
                  <a:srgbClr val="FCFCFC"/>
                </a:solidFill>
                <a:latin typeface="HK Grotesk Italics"/>
                <a:ea typeface="HK Grotesk Italics"/>
                <a:cs typeface="HK Grotesk Italics"/>
                <a:sym typeface="HK Grotesk Italics"/>
              </a:rPr>
              <a:t>Imagine you have Dataset A: Images labeled only for "liver” , Dataset B: Images labeled only for "spleen." and you want to train one model to segment both liver and spleen in new images, without ever seeing a dataset where both classes are labeled together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4057650" y="-3242995"/>
            <a:ext cx="10172701" cy="16887289"/>
          </a:xfrm>
          <a:custGeom>
            <a:avLst/>
            <a:gdLst/>
            <a:ahLst/>
            <a:cxnLst/>
            <a:rect l="l" t="t" r="r" b="b"/>
            <a:pathLst>
              <a:path w="11968866" h="16887289">
                <a:moveTo>
                  <a:pt x="0" y="16887290"/>
                </a:moveTo>
                <a:lnTo>
                  <a:pt x="11968866" y="16887290"/>
                </a:lnTo>
                <a:lnTo>
                  <a:pt x="11968866" y="0"/>
                </a:lnTo>
                <a:lnTo>
                  <a:pt x="0" y="0"/>
                </a:lnTo>
                <a:lnTo>
                  <a:pt x="0" y="16887290"/>
                </a:lnTo>
                <a:close/>
              </a:path>
            </a:pathLst>
          </a:custGeom>
          <a:blipFill>
            <a:blip r:embed="rId3"/>
            <a:stretch>
              <a:fillRect/>
            </a:stretch>
          </a:blipFill>
          <a:ln cap="sq">
            <a:noFill/>
            <a:prstDash val="solid"/>
            <a:miter/>
          </a:ln>
        </p:spPr>
      </p:sp>
      <p:sp>
        <p:nvSpPr>
          <p:cNvPr id="4" name="TextBox 4"/>
          <p:cNvSpPr txBox="1"/>
          <p:nvPr/>
        </p:nvSpPr>
        <p:spPr>
          <a:xfrm>
            <a:off x="705843" y="1422705"/>
            <a:ext cx="16881802" cy="7441589"/>
          </a:xfrm>
          <a:prstGeom prst="rect">
            <a:avLst/>
          </a:prstGeom>
        </p:spPr>
        <p:txBody>
          <a:bodyPr lIns="0" tIns="0" rIns="0" bIns="0" rtlCol="0" anchor="t">
            <a:spAutoFit/>
          </a:bodyPr>
          <a:lstStyle/>
          <a:p>
            <a:pPr algn="just">
              <a:lnSpc>
                <a:spcPts val="4014"/>
              </a:lnSpc>
            </a:pPr>
            <a:r>
              <a:rPr lang="en-US" sz="2867" u="sng" dirty="0">
                <a:solidFill>
                  <a:srgbClr val="FFFFFF"/>
                </a:solidFill>
                <a:latin typeface="HK Grotesk"/>
                <a:ea typeface="HK Grotesk"/>
                <a:cs typeface="HK Grotesk"/>
                <a:sym typeface="HK Grotesk"/>
              </a:rPr>
              <a:t> </a:t>
            </a:r>
            <a:r>
              <a:rPr lang="en-US" sz="2867" b="1" u="sng" dirty="0">
                <a:solidFill>
                  <a:srgbClr val="FFFFFF"/>
                </a:solidFill>
                <a:latin typeface="HK Grotesk Bold"/>
                <a:ea typeface="HK Grotesk Bold"/>
                <a:cs typeface="HK Grotesk Bold"/>
                <a:sym typeface="HK Grotesk Bold"/>
              </a:rPr>
              <a:t>Proposed Method :</a:t>
            </a:r>
          </a:p>
          <a:p>
            <a:pPr marL="574952" lvl="1" indent="-287476" algn="just">
              <a:lnSpc>
                <a:spcPts val="3728"/>
              </a:lnSpc>
              <a:buAutoNum type="arabicPeriod"/>
            </a:pPr>
            <a:r>
              <a:rPr lang="en-US" sz="2663" b="1" dirty="0">
                <a:solidFill>
                  <a:srgbClr val="FFFFFF"/>
                </a:solidFill>
                <a:latin typeface="HK Grotesk Bold"/>
                <a:ea typeface="HK Grotesk Bold"/>
                <a:cs typeface="HK Grotesk Bold"/>
                <a:sym typeface="HK Grotesk Bold"/>
              </a:rPr>
              <a:t>Base Architecture : A 3D fully-convolutional</a:t>
            </a:r>
            <a:r>
              <a:rPr lang="en-US" sz="2663" b="1" dirty="0">
                <a:solidFill>
                  <a:srgbClr val="FF3131"/>
                </a:solidFill>
                <a:latin typeface="HK Grotesk Bold"/>
                <a:ea typeface="HK Grotesk Bold"/>
                <a:cs typeface="HK Grotesk Bold"/>
                <a:sym typeface="HK Grotesk Bold"/>
              </a:rPr>
              <a:t>  </a:t>
            </a:r>
            <a:r>
              <a:rPr lang="en-US" sz="2663" b="1" u="sng" dirty="0">
                <a:solidFill>
                  <a:srgbClr val="FF3131"/>
                </a:solidFill>
                <a:latin typeface="HK Grotesk Bold"/>
                <a:ea typeface="HK Grotesk Bold"/>
                <a:cs typeface="HK Grotesk Bold"/>
                <a:sym typeface="HK Grotesk Bold"/>
              </a:rPr>
              <a:t>U-Net</a:t>
            </a:r>
            <a:r>
              <a:rPr lang="en-US" sz="2663" b="1" dirty="0">
                <a:solidFill>
                  <a:srgbClr val="FFFFFF"/>
                </a:solidFill>
                <a:latin typeface="HK Grotesk Bold"/>
                <a:ea typeface="HK Grotesk Bold"/>
                <a:cs typeface="HK Grotesk Bold"/>
                <a:sym typeface="HK Grotesk Bold"/>
              </a:rPr>
              <a:t> with densely connected convolutional </a:t>
            </a:r>
            <a:r>
              <a:rPr lang="en-US" sz="2663" b="1" dirty="0" smtClean="0">
                <a:solidFill>
                  <a:srgbClr val="FFFFFF"/>
                </a:solidFill>
                <a:latin typeface="HK Grotesk Bold"/>
                <a:ea typeface="HK Grotesk Bold"/>
                <a:cs typeface="HK Grotesk Bold"/>
                <a:sym typeface="HK Grotesk Bold"/>
              </a:rPr>
              <a:t>blocks with skip connections </a:t>
            </a:r>
            <a:r>
              <a:rPr lang="en-US" sz="2663" b="1" dirty="0">
                <a:solidFill>
                  <a:srgbClr val="FFFFFF"/>
                </a:solidFill>
                <a:latin typeface="HK Grotesk Bold"/>
                <a:ea typeface="HK Grotesk Bold"/>
                <a:cs typeface="HK Grotesk Bold"/>
                <a:sym typeface="HK Grotesk Bold"/>
              </a:rPr>
              <a:t>forming an </a:t>
            </a:r>
            <a:r>
              <a:rPr lang="en-US" sz="2663" b="1" dirty="0">
                <a:solidFill>
                  <a:srgbClr val="FF3131"/>
                </a:solidFill>
                <a:latin typeface="HK Grotesk Bold"/>
                <a:ea typeface="HK Grotesk Bold"/>
                <a:cs typeface="HK Grotesk Bold"/>
                <a:sym typeface="HK Grotesk Bold"/>
              </a:rPr>
              <a:t>encoder-decoder structure.</a:t>
            </a:r>
          </a:p>
          <a:p>
            <a:pPr marL="596550" lvl="1" indent="-298275" algn="just">
              <a:lnSpc>
                <a:spcPts val="3868"/>
              </a:lnSpc>
              <a:buAutoNum type="arabicPeriod"/>
            </a:pPr>
            <a:r>
              <a:rPr lang="en-US" sz="2763" b="1" dirty="0">
                <a:solidFill>
                  <a:srgbClr val="FFFFFF"/>
                </a:solidFill>
                <a:latin typeface="HK Grotesk Bold"/>
                <a:ea typeface="HK Grotesk Bold"/>
                <a:cs typeface="HK Grotesk Bold"/>
                <a:sym typeface="HK Grotesk Bold"/>
              </a:rPr>
              <a:t>Class Conditioning Mechanism : a class-specific embedding via a hash function that creates a tensor (multi-dimensional array / a 3D block of numbers )  conditioning signal </a:t>
            </a:r>
            <a:r>
              <a:rPr lang="en-US" sz="2763" b="1" dirty="0">
                <a:solidFill>
                  <a:srgbClr val="FF3131"/>
                </a:solidFill>
                <a:latin typeface="HK Grotesk Bold"/>
                <a:ea typeface="HK Grotesk Bold"/>
                <a:cs typeface="HK Grotesk Bold"/>
                <a:sym typeface="HK Grotesk Bold"/>
              </a:rPr>
              <a:t>concatenated to intermediate feature maps.</a:t>
            </a:r>
          </a:p>
          <a:p>
            <a:pPr marL="596550" lvl="1" indent="-298275" algn="just">
              <a:lnSpc>
                <a:spcPts val="3868"/>
              </a:lnSpc>
              <a:buAutoNum type="arabicPeriod"/>
            </a:pPr>
            <a:r>
              <a:rPr lang="en-US" sz="2763" b="1" dirty="0">
                <a:solidFill>
                  <a:srgbClr val="FFFFFF"/>
                </a:solidFill>
                <a:latin typeface="HK Grotesk Bold"/>
                <a:ea typeface="HK Grotesk Bold"/>
                <a:cs typeface="HK Grotesk Bold"/>
                <a:sym typeface="HK Grotesk Bold"/>
              </a:rPr>
              <a:t>Training Strategy : Train the model with image-mask pairs sampled from diverse datasets, conditioned on the respective class labels, using a binary segmentation loss (DICE COFFICIENT LOSS FN).</a:t>
            </a:r>
          </a:p>
          <a:p>
            <a:pPr marL="596550" lvl="1" indent="-298275" algn="just">
              <a:lnSpc>
                <a:spcPts val="3868"/>
              </a:lnSpc>
              <a:buAutoNum type="arabicPeriod"/>
            </a:pPr>
            <a:r>
              <a:rPr lang="en-US" sz="2763" b="1" dirty="0">
                <a:solidFill>
                  <a:srgbClr val="FFFFFF"/>
                </a:solidFill>
                <a:latin typeface="HK Grotesk Bold"/>
                <a:ea typeface="HK Grotesk Bold"/>
                <a:cs typeface="HK Grotesk Bold"/>
                <a:sym typeface="HK Grotesk Bold"/>
              </a:rPr>
              <a:t>Inference Strategy : Sequentially condition the model on each target class at </a:t>
            </a:r>
            <a:r>
              <a:rPr lang="en-US" sz="2763" b="1" dirty="0">
                <a:solidFill>
                  <a:srgbClr val="FF3131"/>
                </a:solidFill>
                <a:latin typeface="HK Grotesk Bold"/>
                <a:ea typeface="HK Grotesk Bold"/>
                <a:cs typeface="HK Grotesk Bold"/>
                <a:sym typeface="HK Grotesk Bold"/>
              </a:rPr>
              <a:t>test time</a:t>
            </a:r>
            <a:r>
              <a:rPr lang="en-US" sz="2763" b="1" dirty="0">
                <a:solidFill>
                  <a:srgbClr val="FFFFFF"/>
                </a:solidFill>
                <a:latin typeface="HK Grotesk Bold"/>
                <a:ea typeface="HK Grotesk Bold"/>
                <a:cs typeface="HK Grotesk Bold"/>
                <a:sym typeface="HK Grotesk Bold"/>
              </a:rPr>
              <a:t> to produce </a:t>
            </a:r>
            <a:r>
              <a:rPr lang="en-US" sz="2763" b="1" dirty="0">
                <a:solidFill>
                  <a:srgbClr val="FF3131"/>
                </a:solidFill>
                <a:latin typeface="HK Grotesk Bold"/>
                <a:ea typeface="HK Grotesk Bold"/>
                <a:cs typeface="HK Grotesk Bold"/>
                <a:sym typeface="HK Grotesk Bold"/>
              </a:rPr>
              <a:t>multiple binary masks</a:t>
            </a:r>
            <a:r>
              <a:rPr lang="en-US" sz="2763" b="1" dirty="0">
                <a:solidFill>
                  <a:srgbClr val="FFFFFF"/>
                </a:solidFill>
                <a:latin typeface="HK Grotesk Bold"/>
                <a:ea typeface="HK Grotesk Bold"/>
                <a:cs typeface="HK Grotesk Bold"/>
                <a:sym typeface="HK Grotesk Bold"/>
              </a:rPr>
              <a:t>, which are combined into </a:t>
            </a:r>
            <a:r>
              <a:rPr lang="en-US" sz="2763" b="1" dirty="0">
                <a:solidFill>
                  <a:srgbClr val="7ED957"/>
                </a:solidFill>
                <a:latin typeface="HK Grotesk Bold"/>
                <a:ea typeface="HK Grotesk Bold"/>
                <a:cs typeface="HK Grotesk Bold"/>
                <a:sym typeface="HK Grotesk Bold"/>
              </a:rPr>
              <a:t>FINALLY</a:t>
            </a:r>
            <a:r>
              <a:rPr lang="en-US" sz="2763" b="1" dirty="0">
                <a:solidFill>
                  <a:srgbClr val="FFFFFF"/>
                </a:solidFill>
                <a:latin typeface="HK Grotesk Bold"/>
                <a:ea typeface="HK Grotesk Bold"/>
                <a:cs typeface="HK Grotesk Bold"/>
                <a:sym typeface="HK Grotesk Bold"/>
              </a:rPr>
              <a:t> </a:t>
            </a:r>
            <a:r>
              <a:rPr lang="en-US" sz="2763" b="1" dirty="0">
                <a:solidFill>
                  <a:srgbClr val="7ED957"/>
                </a:solidFill>
                <a:latin typeface="HK Grotesk Bold"/>
                <a:ea typeface="HK Grotesk Bold"/>
                <a:cs typeface="HK Grotesk Bold"/>
                <a:sym typeface="HK Grotesk Bold"/>
              </a:rPr>
              <a:t>a final multi-class segmentation</a:t>
            </a:r>
            <a:r>
              <a:rPr lang="en-US" sz="2763" b="1" dirty="0">
                <a:solidFill>
                  <a:srgbClr val="FFFFFF"/>
                </a:solidFill>
                <a:latin typeface="HK Grotesk Bold"/>
                <a:ea typeface="HK Grotesk Bold"/>
                <a:cs typeface="HK Grotesk Bold"/>
                <a:sym typeface="HK Grotesk Bold"/>
              </a:rPr>
              <a:t>.</a:t>
            </a:r>
          </a:p>
          <a:p>
            <a:pPr marL="596550" lvl="1" indent="-298275" algn="just">
              <a:lnSpc>
                <a:spcPts val="3868"/>
              </a:lnSpc>
              <a:buAutoNum type="arabicPeriod"/>
            </a:pPr>
            <a:r>
              <a:rPr lang="en-US" sz="2763" b="1" dirty="0">
                <a:solidFill>
                  <a:srgbClr val="FFFFFF"/>
                </a:solidFill>
                <a:latin typeface="HK Grotesk Bold"/>
                <a:ea typeface="HK Grotesk Bold"/>
                <a:cs typeface="HK Grotesk Bold"/>
                <a:sym typeface="HK Grotesk Bold"/>
              </a:rPr>
              <a:t>Generalization &amp; Efficiency : The model shares parameters across classes implicitly and supports easy addition of new classes with minimal fine-tuning.</a:t>
            </a:r>
          </a:p>
          <a:p>
            <a:pPr algn="just">
              <a:lnSpc>
                <a:spcPts val="3868"/>
              </a:lnSpc>
            </a:pPr>
            <a:endParaRPr lang="en-US" sz="2763" b="1" dirty="0">
              <a:solidFill>
                <a:srgbClr val="FFFFFF"/>
              </a:solidFill>
              <a:latin typeface="HK Grotesk Bold"/>
              <a:ea typeface="HK Grotesk Bold"/>
              <a:cs typeface="HK Grotesk Bold"/>
              <a:sym typeface="HK Grotesk Bold"/>
            </a:endParaRPr>
          </a:p>
          <a:p>
            <a:pPr algn="just">
              <a:lnSpc>
                <a:spcPts val="4355"/>
              </a:lnSpc>
            </a:pPr>
            <a:endParaRPr lang="en-US" sz="2763" b="1" dirty="0">
              <a:solidFill>
                <a:srgbClr val="FFFFFF"/>
              </a:solidFill>
              <a:latin typeface="HK Grotesk Bold"/>
              <a:ea typeface="HK Grotesk Bold"/>
              <a:cs typeface="HK Grotesk Bold"/>
              <a:sym typeface="HK Grotesk Bold"/>
            </a:endParaRPr>
          </a:p>
          <a:p>
            <a:pPr algn="just">
              <a:lnSpc>
                <a:spcPts val="3155"/>
              </a:lnSpc>
            </a:pPr>
            <a:endParaRPr lang="en-US" sz="2763" b="1" dirty="0">
              <a:solidFill>
                <a:srgbClr val="FFFFFF"/>
              </a:solidFill>
              <a:latin typeface="HK Grotesk Bold"/>
              <a:ea typeface="HK Grotesk Bold"/>
              <a:cs typeface="HK Grotesk Bold"/>
              <a:sym typeface="HK Grotesk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flipV="1">
            <a:off x="3945444" y="-3701788"/>
            <a:ext cx="10287000" cy="17690575"/>
          </a:xfrm>
          <a:custGeom>
            <a:avLst/>
            <a:gdLst/>
            <a:ahLst/>
            <a:cxnLst/>
            <a:rect l="l" t="t" r="r" b="b"/>
            <a:pathLst>
              <a:path w="10287000" h="17690575">
                <a:moveTo>
                  <a:pt x="0" y="17690576"/>
                </a:moveTo>
                <a:lnTo>
                  <a:pt x="10287000" y="17690576"/>
                </a:lnTo>
                <a:lnTo>
                  <a:pt x="10287000" y="0"/>
                </a:lnTo>
                <a:lnTo>
                  <a:pt x="0" y="0"/>
                </a:lnTo>
                <a:lnTo>
                  <a:pt x="0" y="17690576"/>
                </a:lnTo>
                <a:close/>
              </a:path>
            </a:pathLst>
          </a:custGeom>
          <a:blipFill>
            <a:blip r:embed="rId3"/>
            <a:stretch>
              <a:fillRect l="-10941" r="-10941"/>
            </a:stretch>
          </a:blipFill>
        </p:spPr>
      </p:sp>
      <p:sp>
        <p:nvSpPr>
          <p:cNvPr id="4" name="Freeform 4"/>
          <p:cNvSpPr/>
          <p:nvPr/>
        </p:nvSpPr>
        <p:spPr>
          <a:xfrm>
            <a:off x="678604" y="757394"/>
            <a:ext cx="5969456" cy="3200023"/>
          </a:xfrm>
          <a:custGeom>
            <a:avLst/>
            <a:gdLst/>
            <a:ahLst/>
            <a:cxnLst/>
            <a:rect l="l" t="t" r="r" b="b"/>
            <a:pathLst>
              <a:path w="5969456" h="3200023">
                <a:moveTo>
                  <a:pt x="0" y="0"/>
                </a:moveTo>
                <a:lnTo>
                  <a:pt x="5969456" y="0"/>
                </a:lnTo>
                <a:lnTo>
                  <a:pt x="5969456" y="3200022"/>
                </a:lnTo>
                <a:lnTo>
                  <a:pt x="0" y="3200022"/>
                </a:lnTo>
                <a:lnTo>
                  <a:pt x="0" y="0"/>
                </a:lnTo>
                <a:close/>
              </a:path>
            </a:pathLst>
          </a:custGeom>
          <a:blipFill>
            <a:blip r:embed="rId4"/>
            <a:stretch>
              <a:fillRect t="-1299" b="-1299"/>
            </a:stretch>
          </a:blipFill>
        </p:spPr>
      </p:sp>
      <p:sp>
        <p:nvSpPr>
          <p:cNvPr id="5" name="TextBox 5"/>
          <p:cNvSpPr txBox="1"/>
          <p:nvPr/>
        </p:nvSpPr>
        <p:spPr>
          <a:xfrm>
            <a:off x="6740556" y="721220"/>
            <a:ext cx="10943615" cy="1748850"/>
          </a:xfrm>
          <a:prstGeom prst="rect">
            <a:avLst/>
          </a:prstGeom>
        </p:spPr>
        <p:txBody>
          <a:bodyPr lIns="0" tIns="0" rIns="0" bIns="0" rtlCol="0" anchor="t">
            <a:spAutoFit/>
          </a:bodyPr>
          <a:lstStyle/>
          <a:p>
            <a:pPr marL="436686" lvl="1" indent="-218343" algn="l">
              <a:lnSpc>
                <a:spcPts val="2831"/>
              </a:lnSpc>
              <a:buFont typeface="Arial"/>
              <a:buChar char="•"/>
            </a:pPr>
            <a:r>
              <a:rPr lang="en-US" sz="2022" i="1">
                <a:solidFill>
                  <a:srgbClr val="FFFFFF"/>
                </a:solidFill>
                <a:latin typeface="HK Grotesk Italics"/>
                <a:ea typeface="HK Grotesk Italics"/>
                <a:cs typeface="HK Grotesk Italics"/>
                <a:sym typeface="HK Grotesk Italics"/>
              </a:rPr>
              <a:t>The architecture of U-Net is unique in that it consists of a contracting path and an expansive path. The contracting path contains encoder layers that capture contextual information and reduce the spatial resolution of the input, while the expansive path contains decoder layers that decode the encoded data and use the information from the contracting path via skip connections to generate a segmentation map</a:t>
            </a:r>
          </a:p>
        </p:txBody>
      </p:sp>
      <p:sp>
        <p:nvSpPr>
          <p:cNvPr id="6" name="Freeform 6"/>
          <p:cNvSpPr/>
          <p:nvPr/>
        </p:nvSpPr>
        <p:spPr>
          <a:xfrm rot="968206">
            <a:off x="5831553" y="2180641"/>
            <a:ext cx="1558039" cy="440146"/>
          </a:xfrm>
          <a:custGeom>
            <a:avLst/>
            <a:gdLst/>
            <a:ahLst/>
            <a:cxnLst/>
            <a:rect l="l" t="t" r="r" b="b"/>
            <a:pathLst>
              <a:path w="1558039" h="440146">
                <a:moveTo>
                  <a:pt x="0" y="0"/>
                </a:moveTo>
                <a:lnTo>
                  <a:pt x="1558039" y="0"/>
                </a:lnTo>
                <a:lnTo>
                  <a:pt x="1558039" y="440146"/>
                </a:lnTo>
                <a:lnTo>
                  <a:pt x="0" y="44014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9532587" y="2641520"/>
            <a:ext cx="8401644" cy="3478897"/>
          </a:xfrm>
          <a:custGeom>
            <a:avLst/>
            <a:gdLst/>
            <a:ahLst/>
            <a:cxnLst/>
            <a:rect l="l" t="t" r="r" b="b"/>
            <a:pathLst>
              <a:path w="8401644" h="3478897">
                <a:moveTo>
                  <a:pt x="0" y="0"/>
                </a:moveTo>
                <a:lnTo>
                  <a:pt x="8401645" y="0"/>
                </a:lnTo>
                <a:lnTo>
                  <a:pt x="8401645" y="3478897"/>
                </a:lnTo>
                <a:lnTo>
                  <a:pt x="0" y="3478897"/>
                </a:lnTo>
                <a:lnTo>
                  <a:pt x="0" y="0"/>
                </a:lnTo>
                <a:close/>
              </a:path>
            </a:pathLst>
          </a:custGeom>
          <a:blipFill>
            <a:blip r:embed="rId7"/>
            <a:stretch>
              <a:fillRect l="-2169" r="-4104"/>
            </a:stretch>
          </a:blipFill>
        </p:spPr>
      </p:sp>
      <p:sp>
        <p:nvSpPr>
          <p:cNvPr id="8" name="TextBox 8"/>
          <p:cNvSpPr txBox="1"/>
          <p:nvPr/>
        </p:nvSpPr>
        <p:spPr>
          <a:xfrm>
            <a:off x="381000" y="4080208"/>
            <a:ext cx="8382488" cy="1154162"/>
          </a:xfrm>
          <a:prstGeom prst="rect">
            <a:avLst/>
          </a:prstGeom>
        </p:spPr>
        <p:txBody>
          <a:bodyPr lIns="0" tIns="0" rIns="0" bIns="0" rtlCol="0" anchor="t">
            <a:spAutoFit/>
          </a:bodyPr>
          <a:lstStyle/>
          <a:p>
            <a:pPr marL="459276" lvl="1" indent="-229638" algn="l">
              <a:lnSpc>
                <a:spcPts val="2978"/>
              </a:lnSpc>
              <a:buFont typeface="Arial"/>
              <a:buChar char="•"/>
            </a:pPr>
            <a:r>
              <a:rPr lang="en-US" sz="2127" i="1" dirty="0">
                <a:solidFill>
                  <a:srgbClr val="FFFFFF"/>
                </a:solidFill>
                <a:latin typeface="HK Grotesk Italics"/>
                <a:ea typeface="HK Grotesk Italics"/>
                <a:cs typeface="HK Grotesk Italics"/>
                <a:sym typeface="HK Grotesk Italics"/>
              </a:rPr>
              <a:t>The whole process , </a:t>
            </a:r>
            <a:r>
              <a:rPr lang="en-US" sz="2127" i="1" dirty="0" smtClean="0">
                <a:solidFill>
                  <a:srgbClr val="FFFFFF"/>
                </a:solidFill>
                <a:latin typeface="HK Grotesk Italics"/>
                <a:ea typeface="HK Grotesk Italics"/>
                <a:cs typeface="HK Grotesk Italics"/>
                <a:sym typeface="HK Grotesk Italics"/>
              </a:rPr>
              <a:t>notice here </a:t>
            </a:r>
            <a:r>
              <a:rPr lang="en-US" sz="2127" i="1" dirty="0">
                <a:solidFill>
                  <a:srgbClr val="FFFFFF"/>
                </a:solidFill>
                <a:latin typeface="HK Grotesk Italics"/>
                <a:ea typeface="HK Grotesk Italics"/>
                <a:cs typeface="HK Grotesk Italics"/>
                <a:sym typeface="HK Grotesk Italics"/>
              </a:rPr>
              <a:t>how conditioning is joining between the feature layers (</a:t>
            </a:r>
            <a:r>
              <a:rPr lang="en-US" sz="2127" b="1" i="1" dirty="0">
                <a:solidFill>
                  <a:srgbClr val="FF3131"/>
                </a:solidFill>
                <a:latin typeface="HK Grotesk Bold Italics"/>
                <a:ea typeface="HK Grotesk Bold Italics"/>
                <a:cs typeface="HK Grotesk Bold Italics"/>
                <a:sym typeface="HK Grotesk Bold Italics"/>
              </a:rPr>
              <a:t>concatenated </a:t>
            </a:r>
            <a:r>
              <a:rPr lang="en-US" sz="2127" i="1" dirty="0">
                <a:solidFill>
                  <a:srgbClr val="FFFFFF"/>
                </a:solidFill>
                <a:latin typeface="HK Grotesk Italics"/>
                <a:ea typeface="HK Grotesk Italics"/>
                <a:cs typeface="HK Grotesk Italics"/>
                <a:sym typeface="HK Grotesk Italics"/>
              </a:rPr>
              <a:t>to intermediate Feature Maps).</a:t>
            </a:r>
          </a:p>
        </p:txBody>
      </p:sp>
      <p:sp>
        <p:nvSpPr>
          <p:cNvPr id="9" name="Freeform 9"/>
          <p:cNvSpPr/>
          <p:nvPr/>
        </p:nvSpPr>
        <p:spPr>
          <a:xfrm rot="-7646314" flipH="1">
            <a:off x="12509336" y="2598541"/>
            <a:ext cx="1628950" cy="460178"/>
          </a:xfrm>
          <a:custGeom>
            <a:avLst/>
            <a:gdLst/>
            <a:ahLst/>
            <a:cxnLst/>
            <a:rect l="l" t="t" r="r" b="b"/>
            <a:pathLst>
              <a:path w="1628950" h="460178">
                <a:moveTo>
                  <a:pt x="1628950" y="0"/>
                </a:moveTo>
                <a:lnTo>
                  <a:pt x="0" y="0"/>
                </a:lnTo>
                <a:lnTo>
                  <a:pt x="0" y="460179"/>
                </a:lnTo>
                <a:lnTo>
                  <a:pt x="1628950" y="460179"/>
                </a:lnTo>
                <a:lnTo>
                  <a:pt x="162895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AutoShape 10"/>
          <p:cNvSpPr/>
          <p:nvPr/>
        </p:nvSpPr>
        <p:spPr>
          <a:xfrm>
            <a:off x="5995633" y="4817784"/>
            <a:ext cx="7328178" cy="776544"/>
          </a:xfrm>
          <a:prstGeom prst="line">
            <a:avLst/>
          </a:prstGeom>
          <a:ln w="57150" cap="flat">
            <a:solidFill>
              <a:srgbClr val="FF3131"/>
            </a:solidFill>
            <a:prstDash val="solid"/>
            <a:headEnd type="none" w="sm" len="sm"/>
            <a:tailEnd type="arrow" w="med" len="sm"/>
          </a:ln>
        </p:spPr>
      </p:sp>
      <p:sp>
        <p:nvSpPr>
          <p:cNvPr id="11" name="Freeform 11"/>
          <p:cNvSpPr/>
          <p:nvPr/>
        </p:nvSpPr>
        <p:spPr>
          <a:xfrm>
            <a:off x="14927446" y="6727547"/>
            <a:ext cx="3061841" cy="3028983"/>
          </a:xfrm>
          <a:custGeom>
            <a:avLst/>
            <a:gdLst/>
            <a:ahLst/>
            <a:cxnLst/>
            <a:rect l="l" t="t" r="r" b="b"/>
            <a:pathLst>
              <a:path w="3061841" h="3028983">
                <a:moveTo>
                  <a:pt x="0" y="0"/>
                </a:moveTo>
                <a:lnTo>
                  <a:pt x="3061842" y="0"/>
                </a:lnTo>
                <a:lnTo>
                  <a:pt x="3061842" y="3028983"/>
                </a:lnTo>
                <a:lnTo>
                  <a:pt x="0" y="3028983"/>
                </a:lnTo>
                <a:lnTo>
                  <a:pt x="0" y="0"/>
                </a:lnTo>
                <a:close/>
              </a:path>
            </a:pathLst>
          </a:custGeom>
          <a:blipFill>
            <a:blip r:embed="rId8"/>
            <a:stretch>
              <a:fillRect t="-4959"/>
            </a:stretch>
          </a:blipFill>
        </p:spPr>
      </p:sp>
      <p:sp>
        <p:nvSpPr>
          <p:cNvPr id="12" name="TextBox 12"/>
          <p:cNvSpPr txBox="1"/>
          <p:nvPr/>
        </p:nvSpPr>
        <p:spPr>
          <a:xfrm>
            <a:off x="9629813" y="6293534"/>
            <a:ext cx="5165100" cy="3238910"/>
          </a:xfrm>
          <a:prstGeom prst="rect">
            <a:avLst/>
          </a:prstGeom>
        </p:spPr>
        <p:txBody>
          <a:bodyPr lIns="0" tIns="0" rIns="0" bIns="0" rtlCol="0" anchor="t">
            <a:spAutoFit/>
          </a:bodyPr>
          <a:lstStyle/>
          <a:p>
            <a:pPr algn="just">
              <a:lnSpc>
                <a:spcPts val="2602"/>
              </a:lnSpc>
            </a:pPr>
            <a:r>
              <a:rPr lang="en-US" sz="1858" i="1">
                <a:solidFill>
                  <a:srgbClr val="FFFFFF"/>
                </a:solidFill>
                <a:latin typeface="HK Grotesk Italics"/>
                <a:ea typeface="HK Grotesk Italics"/>
                <a:cs typeface="HK Grotesk Italics"/>
                <a:sym typeface="HK Grotesk Italics"/>
              </a:rPr>
              <a:t>What is bit masking in segmentation?</a:t>
            </a:r>
          </a:p>
          <a:p>
            <a:pPr marL="401328" lvl="1" indent="-200664" algn="just">
              <a:lnSpc>
                <a:spcPts val="2602"/>
              </a:lnSpc>
              <a:buFont typeface="Arial"/>
              <a:buChar char="•"/>
            </a:pPr>
            <a:r>
              <a:rPr lang="en-US" sz="1858" i="1">
                <a:solidFill>
                  <a:srgbClr val="FFFFFF"/>
                </a:solidFill>
                <a:latin typeface="HK Grotesk Italics"/>
                <a:ea typeface="HK Grotesk Italics"/>
                <a:cs typeface="HK Grotesk Italics"/>
                <a:sym typeface="HK Grotesk Italics"/>
              </a:rPr>
              <a:t>A bit mask(binary) is an image where each pixel  is either: 1 (True) if it belongs to the object/class of interest, 0 ( False) otherwise.</a:t>
            </a:r>
          </a:p>
          <a:p>
            <a:pPr marL="401328" lvl="1" indent="-200664" algn="just">
              <a:lnSpc>
                <a:spcPts val="2602"/>
              </a:lnSpc>
              <a:spcBef>
                <a:spcPct val="0"/>
              </a:spcBef>
              <a:buFont typeface="Arial"/>
              <a:buChar char="•"/>
            </a:pPr>
            <a:r>
              <a:rPr lang="en-US" sz="1858" i="1">
                <a:solidFill>
                  <a:srgbClr val="FFFFFF"/>
                </a:solidFill>
                <a:latin typeface="HK Grotesk Italics"/>
                <a:ea typeface="HK Grotesk Italics"/>
                <a:cs typeface="HK Grotesk Italics"/>
                <a:sym typeface="HK Grotesk Italics"/>
              </a:rPr>
              <a:t>it Simplifies the problem by Instead of trying to label every pixel with many classes at once, the network </a:t>
            </a:r>
            <a:r>
              <a:rPr lang="en-US" sz="1858" i="1">
                <a:solidFill>
                  <a:srgbClr val="FF3131"/>
                </a:solidFill>
                <a:latin typeface="HK Grotesk Italics"/>
                <a:ea typeface="HK Grotesk Italics"/>
                <a:cs typeface="HK Grotesk Italics"/>
                <a:sym typeface="HK Grotesk Italics"/>
              </a:rPr>
              <a:t>only learns to separate</a:t>
            </a:r>
            <a:r>
              <a:rPr lang="en-US" sz="1858" i="1">
                <a:solidFill>
                  <a:srgbClr val="FFFFFF"/>
                </a:solidFill>
                <a:latin typeface="HK Grotesk Italics"/>
                <a:ea typeface="HK Grotesk Italics"/>
                <a:cs typeface="HK Grotesk Italics"/>
                <a:sym typeface="HK Grotesk Italics"/>
              </a:rPr>
              <a:t> foreground (object) from background for a</a:t>
            </a:r>
            <a:r>
              <a:rPr lang="en-US" sz="1858" b="1" i="1">
                <a:solidFill>
                  <a:srgbClr val="FF3131"/>
                </a:solidFill>
                <a:latin typeface="HK Grotesk Bold Italics"/>
                <a:ea typeface="HK Grotesk Bold Italics"/>
                <a:cs typeface="HK Grotesk Bold Italics"/>
                <a:sym typeface="HK Grotesk Bold Italics"/>
              </a:rPr>
              <a:t> single class </a:t>
            </a:r>
            <a:r>
              <a:rPr lang="en-US" sz="1858" i="1">
                <a:solidFill>
                  <a:srgbClr val="FFFFFF"/>
                </a:solidFill>
                <a:latin typeface="HK Grotesk Italics"/>
                <a:ea typeface="HK Grotesk Italics"/>
                <a:cs typeface="HK Grotesk Italics"/>
                <a:sym typeface="HK Grotesk Italics"/>
              </a:rPr>
              <a:t>in each mask</a:t>
            </a:r>
          </a:p>
          <a:p>
            <a:pPr algn="just">
              <a:lnSpc>
                <a:spcPts val="2602"/>
              </a:lnSpc>
              <a:spcBef>
                <a:spcPct val="0"/>
              </a:spcBef>
            </a:pPr>
            <a:endParaRPr lang="en-US" sz="1858" i="1">
              <a:solidFill>
                <a:srgbClr val="FFFFFF"/>
              </a:solidFill>
              <a:latin typeface="HK Grotesk Italics"/>
              <a:ea typeface="HK Grotesk Italics"/>
              <a:cs typeface="HK Grotesk Italics"/>
              <a:sym typeface="HK Grotesk Italics"/>
            </a:endParaRPr>
          </a:p>
        </p:txBody>
      </p:sp>
      <p:sp>
        <p:nvSpPr>
          <p:cNvPr id="13" name="Freeform 13"/>
          <p:cNvSpPr/>
          <p:nvPr/>
        </p:nvSpPr>
        <p:spPr>
          <a:xfrm rot="2318452">
            <a:off x="14236203" y="8811735"/>
            <a:ext cx="1046471" cy="295628"/>
          </a:xfrm>
          <a:custGeom>
            <a:avLst/>
            <a:gdLst/>
            <a:ahLst/>
            <a:cxnLst/>
            <a:rect l="l" t="t" r="r" b="b"/>
            <a:pathLst>
              <a:path w="1046471" h="295628">
                <a:moveTo>
                  <a:pt x="0" y="0"/>
                </a:moveTo>
                <a:lnTo>
                  <a:pt x="1046471" y="0"/>
                </a:lnTo>
                <a:lnTo>
                  <a:pt x="1046471" y="295628"/>
                </a:lnTo>
                <a:lnTo>
                  <a:pt x="0" y="29562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7238904" y="8059755"/>
            <a:ext cx="2537797" cy="2054407"/>
          </a:xfrm>
          <a:custGeom>
            <a:avLst/>
            <a:gdLst/>
            <a:ahLst/>
            <a:cxnLst/>
            <a:rect l="l" t="t" r="r" b="b"/>
            <a:pathLst>
              <a:path w="2537797" h="2054407">
                <a:moveTo>
                  <a:pt x="0" y="0"/>
                </a:moveTo>
                <a:lnTo>
                  <a:pt x="2537797" y="0"/>
                </a:lnTo>
                <a:lnTo>
                  <a:pt x="2537797" y="2054407"/>
                </a:lnTo>
                <a:lnTo>
                  <a:pt x="0" y="2054407"/>
                </a:lnTo>
                <a:lnTo>
                  <a:pt x="0" y="0"/>
                </a:lnTo>
                <a:close/>
              </a:path>
            </a:pathLst>
          </a:custGeom>
          <a:blipFill>
            <a:blip r:embed="rId9"/>
            <a:stretch>
              <a:fillRect/>
            </a:stretch>
          </a:blipFill>
        </p:spPr>
      </p:sp>
      <p:sp>
        <p:nvSpPr>
          <p:cNvPr id="15" name="Freeform 15"/>
          <p:cNvSpPr/>
          <p:nvPr/>
        </p:nvSpPr>
        <p:spPr>
          <a:xfrm>
            <a:off x="8059358" y="8964006"/>
            <a:ext cx="896890" cy="792525"/>
          </a:xfrm>
          <a:custGeom>
            <a:avLst/>
            <a:gdLst/>
            <a:ahLst/>
            <a:cxnLst/>
            <a:rect l="l" t="t" r="r" b="b"/>
            <a:pathLst>
              <a:path w="896890" h="792525">
                <a:moveTo>
                  <a:pt x="0" y="0"/>
                </a:moveTo>
                <a:lnTo>
                  <a:pt x="896890" y="0"/>
                </a:lnTo>
                <a:lnTo>
                  <a:pt x="896890" y="792524"/>
                </a:lnTo>
                <a:lnTo>
                  <a:pt x="0" y="79252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sp>
      <p:sp>
        <p:nvSpPr>
          <p:cNvPr id="16" name="Freeform 16"/>
          <p:cNvSpPr/>
          <p:nvPr/>
        </p:nvSpPr>
        <p:spPr>
          <a:xfrm rot="10657584" flipV="1">
            <a:off x="9152013" y="9323645"/>
            <a:ext cx="1478227" cy="417599"/>
          </a:xfrm>
          <a:custGeom>
            <a:avLst/>
            <a:gdLst/>
            <a:ahLst/>
            <a:cxnLst/>
            <a:rect l="l" t="t" r="r" b="b"/>
            <a:pathLst>
              <a:path w="1478227" h="417599">
                <a:moveTo>
                  <a:pt x="0" y="417599"/>
                </a:moveTo>
                <a:lnTo>
                  <a:pt x="1478227" y="417599"/>
                </a:lnTo>
                <a:lnTo>
                  <a:pt x="1478227" y="0"/>
                </a:lnTo>
                <a:lnTo>
                  <a:pt x="0" y="0"/>
                </a:lnTo>
                <a:lnTo>
                  <a:pt x="0" y="417599"/>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7" name="TextBox 17"/>
          <p:cNvSpPr txBox="1"/>
          <p:nvPr/>
        </p:nvSpPr>
        <p:spPr>
          <a:xfrm>
            <a:off x="678604" y="236956"/>
            <a:ext cx="12645207" cy="352840"/>
          </a:xfrm>
          <a:prstGeom prst="rect">
            <a:avLst/>
          </a:prstGeom>
        </p:spPr>
        <p:txBody>
          <a:bodyPr lIns="0" tIns="0" rIns="0" bIns="0" rtlCol="0" anchor="t">
            <a:spAutoFit/>
          </a:bodyPr>
          <a:lstStyle/>
          <a:p>
            <a:pPr algn="just">
              <a:lnSpc>
                <a:spcPts val="2691"/>
              </a:lnSpc>
            </a:pPr>
            <a:r>
              <a:rPr lang="en-US" sz="2381" b="1">
                <a:solidFill>
                  <a:srgbClr val="FFFFFF"/>
                </a:solidFill>
                <a:latin typeface="Glacial Indifference Bold"/>
                <a:ea typeface="Glacial Indifference Bold"/>
                <a:cs typeface="Glacial Indifference Bold"/>
                <a:sym typeface="Glacial Indifference Bold"/>
              </a:rPr>
              <a:t>SOME CLARIFICATIONS FOR THE METHODS MENTIONED:</a:t>
            </a:r>
          </a:p>
        </p:txBody>
      </p:sp>
      <p:sp>
        <p:nvSpPr>
          <p:cNvPr id="18" name="TextBox 18"/>
          <p:cNvSpPr txBox="1"/>
          <p:nvPr/>
        </p:nvSpPr>
        <p:spPr>
          <a:xfrm>
            <a:off x="381000" y="5234371"/>
            <a:ext cx="9063194" cy="2694800"/>
          </a:xfrm>
          <a:prstGeom prst="rect">
            <a:avLst/>
          </a:prstGeom>
        </p:spPr>
        <p:txBody>
          <a:bodyPr wrap="square" lIns="0" tIns="0" rIns="0" bIns="0" rtlCol="0" anchor="t">
            <a:spAutoFit/>
          </a:bodyPr>
          <a:lstStyle/>
          <a:p>
            <a:pPr marL="399250" lvl="1" indent="-199625" algn="just">
              <a:lnSpc>
                <a:spcPts val="2588"/>
              </a:lnSpc>
              <a:buFont typeface="Arial"/>
              <a:buChar char="•"/>
            </a:pPr>
            <a:r>
              <a:rPr lang="en-US" sz="1849" i="1" dirty="0">
                <a:solidFill>
                  <a:srgbClr val="FFFFFF"/>
                </a:solidFill>
                <a:latin typeface="HK Grotesk Italics"/>
                <a:ea typeface="HK Grotesk Italics"/>
                <a:cs typeface="HK Grotesk Italics"/>
                <a:sym typeface="HK Grotesk Italics"/>
              </a:rPr>
              <a:t>What does conditioning do here?</a:t>
            </a:r>
          </a:p>
          <a:p>
            <a:pPr algn="just">
              <a:lnSpc>
                <a:spcPts val="2588"/>
              </a:lnSpc>
            </a:pPr>
            <a:r>
              <a:rPr lang="en-US" sz="1849" i="1" dirty="0">
                <a:solidFill>
                  <a:srgbClr val="FFFFFF"/>
                </a:solidFill>
                <a:latin typeface="HK Grotesk Italics"/>
                <a:ea typeface="HK Grotesk Italics"/>
                <a:cs typeface="HK Grotesk Italics"/>
                <a:sym typeface="HK Grotesk Italics"/>
              </a:rPr>
              <a:t>Conditioning tells the neural network which class it should segment in the input image. Normally, a model trained for segmentation might learn to segment all classes at once or train a separate model for each class. But Here, instead, the network uses a </a:t>
            </a:r>
            <a:r>
              <a:rPr lang="en-US" sz="1849" b="1" i="1" dirty="0">
                <a:solidFill>
                  <a:srgbClr val="FF3131"/>
                </a:solidFill>
                <a:latin typeface="HK Grotesk Bold Italics"/>
                <a:ea typeface="HK Grotesk Bold Italics"/>
                <a:cs typeface="HK Grotesk Bold Italics"/>
                <a:sym typeface="HK Grotesk Bold Italics"/>
              </a:rPr>
              <a:t>single model</a:t>
            </a:r>
            <a:r>
              <a:rPr lang="en-US" sz="1849" i="1" dirty="0">
                <a:solidFill>
                  <a:srgbClr val="FFFFFF"/>
                </a:solidFill>
                <a:latin typeface="HK Grotesk Italics"/>
                <a:ea typeface="HK Grotesk Italics"/>
                <a:cs typeface="HK Grotesk Italics"/>
                <a:sym typeface="HK Grotesk Italics"/>
              </a:rPr>
              <a:t> and is given a hint “the class label” so it focuses on segmenting only that class at a time , By joining the class tensor with these feature maps, the network knows what object/class it should look for while processing the image.</a:t>
            </a:r>
          </a:p>
          <a:p>
            <a:pPr marL="399250" lvl="1" indent="-199625" algn="just">
              <a:lnSpc>
                <a:spcPts val="2588"/>
              </a:lnSpc>
              <a:buFont typeface="Arial"/>
              <a:buChar char="•"/>
            </a:pPr>
            <a:r>
              <a:rPr lang="en-US" sz="1849" i="1" dirty="0">
                <a:solidFill>
                  <a:srgbClr val="FFFFFF"/>
                </a:solidFill>
                <a:latin typeface="HK Grotesk Italics"/>
                <a:ea typeface="HK Grotesk Italics"/>
                <a:cs typeface="HK Grotesk Italics"/>
                <a:sym typeface="HK Grotesk Italics"/>
              </a:rPr>
              <a:t>Conditioning at the </a:t>
            </a:r>
            <a:r>
              <a:rPr lang="en-US" sz="1849" b="1" i="1" dirty="0">
                <a:solidFill>
                  <a:srgbClr val="FF3131"/>
                </a:solidFill>
                <a:latin typeface="HK Grotesk Bold Italics"/>
                <a:ea typeface="HK Grotesk Bold Italics"/>
                <a:cs typeface="HK Grotesk Bold Italics"/>
                <a:sym typeface="HK Grotesk Bold Italics"/>
              </a:rPr>
              <a:t>decoder </a:t>
            </a:r>
            <a:r>
              <a:rPr lang="en-US" sz="1849" i="1" dirty="0">
                <a:solidFill>
                  <a:srgbClr val="FFFFFF"/>
                </a:solidFill>
                <a:latin typeface="HK Grotesk Italics"/>
                <a:ea typeface="HK Grotesk Italics"/>
                <a:cs typeface="HK Grotesk Italics"/>
                <a:sym typeface="HK Grotesk Italics"/>
              </a:rPr>
              <a:t>has been proven to outperform other options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3774186" y="-3340734"/>
            <a:ext cx="10287000" cy="16968467"/>
          </a:xfrm>
          <a:custGeom>
            <a:avLst/>
            <a:gdLst/>
            <a:ahLst/>
            <a:cxnLst/>
            <a:rect l="l" t="t" r="r" b="b"/>
            <a:pathLst>
              <a:path w="10287000" h="16968467">
                <a:moveTo>
                  <a:pt x="0" y="0"/>
                </a:moveTo>
                <a:lnTo>
                  <a:pt x="10287000" y="0"/>
                </a:lnTo>
                <a:lnTo>
                  <a:pt x="10287000" y="16968468"/>
                </a:lnTo>
                <a:lnTo>
                  <a:pt x="0" y="16968468"/>
                </a:lnTo>
                <a:lnTo>
                  <a:pt x="0" y="0"/>
                </a:lnTo>
                <a:close/>
              </a:path>
            </a:pathLst>
          </a:custGeom>
          <a:blipFill>
            <a:blip r:embed="rId3"/>
            <a:stretch>
              <a:fillRect l="-8454" r="-8454"/>
            </a:stretch>
          </a:blipFill>
        </p:spPr>
      </p:sp>
      <p:sp>
        <p:nvSpPr>
          <p:cNvPr id="4" name="Freeform 4"/>
          <p:cNvSpPr/>
          <p:nvPr/>
        </p:nvSpPr>
        <p:spPr>
          <a:xfrm>
            <a:off x="1531066" y="5820226"/>
            <a:ext cx="7386620" cy="3686391"/>
          </a:xfrm>
          <a:custGeom>
            <a:avLst/>
            <a:gdLst/>
            <a:ahLst/>
            <a:cxnLst/>
            <a:rect l="l" t="t" r="r" b="b"/>
            <a:pathLst>
              <a:path w="7386620" h="3686391">
                <a:moveTo>
                  <a:pt x="0" y="0"/>
                </a:moveTo>
                <a:lnTo>
                  <a:pt x="7386620" y="0"/>
                </a:lnTo>
                <a:lnTo>
                  <a:pt x="7386620" y="3686391"/>
                </a:lnTo>
                <a:lnTo>
                  <a:pt x="0" y="3686391"/>
                </a:lnTo>
                <a:lnTo>
                  <a:pt x="0" y="0"/>
                </a:lnTo>
                <a:close/>
              </a:path>
            </a:pathLst>
          </a:custGeom>
          <a:blipFill>
            <a:blip r:embed="rId4"/>
            <a:stretch>
              <a:fillRect l="-19022"/>
            </a:stretch>
          </a:blipFill>
        </p:spPr>
      </p:sp>
      <p:sp>
        <p:nvSpPr>
          <p:cNvPr id="5" name="Freeform 5"/>
          <p:cNvSpPr/>
          <p:nvPr/>
        </p:nvSpPr>
        <p:spPr>
          <a:xfrm>
            <a:off x="9740476" y="5860611"/>
            <a:ext cx="5857675" cy="3686391"/>
          </a:xfrm>
          <a:custGeom>
            <a:avLst/>
            <a:gdLst/>
            <a:ahLst/>
            <a:cxnLst/>
            <a:rect l="l" t="t" r="r" b="b"/>
            <a:pathLst>
              <a:path w="5857675" h="3686391">
                <a:moveTo>
                  <a:pt x="0" y="0"/>
                </a:moveTo>
                <a:lnTo>
                  <a:pt x="5857675" y="0"/>
                </a:lnTo>
                <a:lnTo>
                  <a:pt x="5857675" y="3686390"/>
                </a:lnTo>
                <a:lnTo>
                  <a:pt x="0" y="3686390"/>
                </a:lnTo>
                <a:lnTo>
                  <a:pt x="0" y="0"/>
                </a:lnTo>
                <a:close/>
              </a:path>
            </a:pathLst>
          </a:custGeom>
          <a:blipFill>
            <a:blip r:embed="rId5"/>
            <a:stretch>
              <a:fillRect t="-1482"/>
            </a:stretch>
          </a:blipFill>
        </p:spPr>
      </p:sp>
      <p:sp>
        <p:nvSpPr>
          <p:cNvPr id="6" name="Freeform 6"/>
          <p:cNvSpPr/>
          <p:nvPr/>
        </p:nvSpPr>
        <p:spPr>
          <a:xfrm rot="-5326697">
            <a:off x="4602311" y="7371054"/>
            <a:ext cx="2273462" cy="665504"/>
          </a:xfrm>
          <a:custGeom>
            <a:avLst/>
            <a:gdLst/>
            <a:ahLst/>
            <a:cxnLst/>
            <a:rect l="l" t="t" r="r" b="b"/>
            <a:pathLst>
              <a:path w="2273462" h="665504">
                <a:moveTo>
                  <a:pt x="0" y="0"/>
                </a:moveTo>
                <a:lnTo>
                  <a:pt x="2273462" y="0"/>
                </a:lnTo>
                <a:lnTo>
                  <a:pt x="2273462" y="665504"/>
                </a:lnTo>
                <a:lnTo>
                  <a:pt x="0" y="6655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773763" y="1782513"/>
            <a:ext cx="16740474" cy="1103173"/>
          </a:xfrm>
          <a:prstGeom prst="rect">
            <a:avLst/>
          </a:prstGeom>
        </p:spPr>
        <p:txBody>
          <a:bodyPr lIns="0" tIns="0" rIns="0" bIns="0" rtlCol="0" anchor="t">
            <a:spAutoFit/>
          </a:bodyPr>
          <a:lstStyle/>
          <a:p>
            <a:pPr algn="l">
              <a:lnSpc>
                <a:spcPts val="2993"/>
              </a:lnSpc>
              <a:spcBef>
                <a:spcPct val="0"/>
              </a:spcBef>
            </a:pPr>
            <a:r>
              <a:rPr lang="en-US" sz="2138" i="1">
                <a:solidFill>
                  <a:srgbClr val="FFFFFF"/>
                </a:solidFill>
                <a:latin typeface="HK Grotesk Italics"/>
                <a:ea typeface="HK Grotesk Italics"/>
                <a:cs typeface="HK Grotesk Italics"/>
                <a:sym typeface="HK Grotesk Italics"/>
              </a:rPr>
              <a:t>“ One of our goals was to keep the base model fully convolutional, simple, and efficient in order to avoid additional overhead that could negatively affect the performance. To achieve this, we propose to incorporate the conditional information as a part of the intermediate activation signal after performing convolutional operations and before applying nonlinearities “ </a:t>
            </a:r>
          </a:p>
        </p:txBody>
      </p:sp>
      <p:sp>
        <p:nvSpPr>
          <p:cNvPr id="8" name="TextBox 8"/>
          <p:cNvSpPr txBox="1"/>
          <p:nvPr/>
        </p:nvSpPr>
        <p:spPr>
          <a:xfrm>
            <a:off x="1340578" y="3216231"/>
            <a:ext cx="11039409" cy="2203945"/>
          </a:xfrm>
          <a:prstGeom prst="rect">
            <a:avLst/>
          </a:prstGeom>
        </p:spPr>
        <p:txBody>
          <a:bodyPr lIns="0" tIns="0" rIns="0" bIns="0" rtlCol="0" anchor="t">
            <a:spAutoFit/>
          </a:bodyPr>
          <a:lstStyle/>
          <a:p>
            <a:pPr algn="l">
              <a:lnSpc>
                <a:spcPts val="2967"/>
              </a:lnSpc>
              <a:spcBef>
                <a:spcPct val="0"/>
              </a:spcBef>
            </a:pPr>
            <a:r>
              <a:rPr lang="en-US" sz="2119" i="1">
                <a:solidFill>
                  <a:srgbClr val="FFFFFF"/>
                </a:solidFill>
                <a:latin typeface="HK Grotesk Italics"/>
                <a:ea typeface="HK Grotesk Italics"/>
                <a:cs typeface="HK Grotesk Italics"/>
                <a:sym typeface="HK Grotesk Italics"/>
              </a:rPr>
              <a:t>In practice, what happens?</a:t>
            </a:r>
          </a:p>
          <a:p>
            <a:pPr algn="l">
              <a:lnSpc>
                <a:spcPts val="2967"/>
              </a:lnSpc>
              <a:spcBef>
                <a:spcPct val="0"/>
              </a:spcBef>
            </a:pPr>
            <a:r>
              <a:rPr lang="en-US" sz="2119" i="1">
                <a:solidFill>
                  <a:srgbClr val="FFFFFF"/>
                </a:solidFill>
                <a:latin typeface="HK Grotesk Italics"/>
                <a:ea typeface="HK Grotesk Italics"/>
                <a:cs typeface="HK Grotesk Italics"/>
                <a:sym typeface="HK Grotesk Italics"/>
              </a:rPr>
              <a:t>After a convolutional layer produces a feature tensor, they concatenate (or multiply) a tensor encoding the target class label (the conditioning tensor) to the feature maps.</a:t>
            </a:r>
          </a:p>
          <a:p>
            <a:pPr algn="l">
              <a:lnSpc>
                <a:spcPts val="2967"/>
              </a:lnSpc>
              <a:spcBef>
                <a:spcPct val="0"/>
              </a:spcBef>
            </a:pPr>
            <a:r>
              <a:rPr lang="en-US" sz="2119" i="1">
                <a:solidFill>
                  <a:srgbClr val="FFFFFF"/>
                </a:solidFill>
                <a:latin typeface="HK Grotesk Italics"/>
                <a:ea typeface="HK Grotesk Italics"/>
                <a:cs typeface="HK Grotesk Italics"/>
                <a:sym typeface="HK Grotesk Italics"/>
              </a:rPr>
              <a:t>This conditioning tensor is basically a constant "class signal" broadcasted spatially and injected into the feature maps.</a:t>
            </a:r>
          </a:p>
          <a:p>
            <a:pPr algn="l">
              <a:lnSpc>
                <a:spcPts val="2967"/>
              </a:lnSpc>
              <a:spcBef>
                <a:spcPct val="0"/>
              </a:spcBef>
            </a:pPr>
            <a:r>
              <a:rPr lang="en-US" sz="2119" i="1">
                <a:solidFill>
                  <a:srgbClr val="FFFFFF"/>
                </a:solidFill>
                <a:latin typeface="HK Grotesk Italics"/>
                <a:ea typeface="HK Grotesk Italics"/>
                <a:cs typeface="HK Grotesk Italics"/>
                <a:sym typeface="HK Grotesk Italics"/>
              </a:rPr>
              <a:t>The combined tensor then passes through the nonlinearity and further layers.</a:t>
            </a:r>
          </a:p>
        </p:txBody>
      </p:sp>
      <p:sp>
        <p:nvSpPr>
          <p:cNvPr id="9" name="TextBox 9"/>
          <p:cNvSpPr txBox="1"/>
          <p:nvPr/>
        </p:nvSpPr>
        <p:spPr>
          <a:xfrm>
            <a:off x="433453" y="1020471"/>
            <a:ext cx="10170884" cy="431499"/>
          </a:xfrm>
          <a:prstGeom prst="rect">
            <a:avLst/>
          </a:prstGeom>
        </p:spPr>
        <p:txBody>
          <a:bodyPr lIns="0" tIns="0" rIns="0" bIns="0" rtlCol="0" anchor="t">
            <a:spAutoFit/>
          </a:bodyPr>
          <a:lstStyle/>
          <a:p>
            <a:pPr algn="ctr">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MORE ABOUT CONDITIONING MECHANISM &amp; PERFORMANCE :</a:t>
            </a:r>
          </a:p>
        </p:txBody>
      </p:sp>
      <p:sp>
        <p:nvSpPr>
          <p:cNvPr id="10" name="AutoShape 10"/>
          <p:cNvSpPr/>
          <p:nvPr/>
        </p:nvSpPr>
        <p:spPr>
          <a:xfrm flipV="1">
            <a:off x="6062242" y="7703806"/>
            <a:ext cx="3678234" cy="451466"/>
          </a:xfrm>
          <a:prstGeom prst="line">
            <a:avLst/>
          </a:prstGeom>
          <a:ln w="95250" cap="flat">
            <a:solidFill>
              <a:srgbClr val="FA3A2F"/>
            </a:solidFill>
            <a:prstDash val="solid"/>
            <a:headEnd type="none" w="sm" len="sm"/>
            <a:tailEnd type="arrow" w="med"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713443" y="0"/>
            <a:ext cx="17085045" cy="10287000"/>
          </a:xfrm>
          <a:custGeom>
            <a:avLst/>
            <a:gdLst/>
            <a:ahLst/>
            <a:cxnLst/>
            <a:rect l="l" t="t" r="r" b="b"/>
            <a:pathLst>
              <a:path w="17085045" h="10287000">
                <a:moveTo>
                  <a:pt x="0" y="0"/>
                </a:moveTo>
                <a:lnTo>
                  <a:pt x="17085045" y="0"/>
                </a:lnTo>
                <a:lnTo>
                  <a:pt x="17085045" y="10287000"/>
                </a:lnTo>
                <a:lnTo>
                  <a:pt x="0" y="10287000"/>
                </a:lnTo>
                <a:lnTo>
                  <a:pt x="0" y="0"/>
                </a:lnTo>
                <a:close/>
              </a:path>
            </a:pathLst>
          </a:custGeom>
          <a:blipFill>
            <a:blip r:embed="rId3"/>
            <a:stretch>
              <a:fillRect t="-133472" b="-861"/>
            </a:stretch>
          </a:blipFill>
        </p:spPr>
      </p:sp>
      <p:sp>
        <p:nvSpPr>
          <p:cNvPr id="4" name="Freeform 4"/>
          <p:cNvSpPr/>
          <p:nvPr/>
        </p:nvSpPr>
        <p:spPr>
          <a:xfrm rot="4178680">
            <a:off x="972802" y="3965263"/>
            <a:ext cx="1245470" cy="351845"/>
          </a:xfrm>
          <a:custGeom>
            <a:avLst/>
            <a:gdLst/>
            <a:ahLst/>
            <a:cxnLst/>
            <a:rect l="l" t="t" r="r" b="b"/>
            <a:pathLst>
              <a:path w="1245470" h="351845">
                <a:moveTo>
                  <a:pt x="0" y="0"/>
                </a:moveTo>
                <a:lnTo>
                  <a:pt x="1245470" y="0"/>
                </a:lnTo>
                <a:lnTo>
                  <a:pt x="1245470" y="351845"/>
                </a:lnTo>
                <a:lnTo>
                  <a:pt x="0" y="3518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1746808" y="6606780"/>
            <a:ext cx="9118883" cy="989150"/>
          </a:xfrm>
          <a:prstGeom prst="rect">
            <a:avLst/>
          </a:prstGeom>
        </p:spPr>
        <p:txBody>
          <a:bodyPr lIns="0" tIns="0" rIns="0" bIns="0" rtlCol="0" anchor="t">
            <a:spAutoFit/>
          </a:bodyPr>
          <a:lstStyle/>
          <a:p>
            <a:pPr algn="l">
              <a:lnSpc>
                <a:spcPts val="2644"/>
              </a:lnSpc>
              <a:spcBef>
                <a:spcPct val="0"/>
              </a:spcBef>
            </a:pPr>
            <a:r>
              <a:rPr lang="en-US" sz="1888" b="1">
                <a:solidFill>
                  <a:srgbClr val="FFFFFF"/>
                </a:solidFill>
                <a:latin typeface="HK Grotesk Bold"/>
                <a:ea typeface="HK Grotesk Bold"/>
                <a:cs typeface="HK Grotesk Bold"/>
                <a:sym typeface="HK Grotesk Bold"/>
              </a:rPr>
              <a:t>Forward Pass</a:t>
            </a:r>
          </a:p>
          <a:p>
            <a:pPr algn="l">
              <a:lnSpc>
                <a:spcPts val="2644"/>
              </a:lnSpc>
              <a:spcBef>
                <a:spcPct val="0"/>
              </a:spcBef>
            </a:pPr>
            <a:r>
              <a:rPr lang="en-US" sz="1888" b="1">
                <a:solidFill>
                  <a:srgbClr val="FFFFFF"/>
                </a:solidFill>
                <a:latin typeface="HK Grotesk Bold"/>
                <a:ea typeface="HK Grotesk Bold"/>
                <a:cs typeface="HK Grotesk Bold"/>
                <a:sym typeface="HK Grotesk Bold"/>
              </a:rPr>
              <a:t>The conditioned U-Net takes (image, class_label) as input.</a:t>
            </a:r>
          </a:p>
          <a:p>
            <a:pPr algn="l">
              <a:lnSpc>
                <a:spcPts val="2644"/>
              </a:lnSpc>
              <a:spcBef>
                <a:spcPct val="0"/>
              </a:spcBef>
            </a:pPr>
            <a:r>
              <a:rPr lang="en-US" sz="1888" b="1">
                <a:solidFill>
                  <a:srgbClr val="FFFFFF"/>
                </a:solidFill>
                <a:latin typeface="HK Grotesk Bold"/>
                <a:ea typeface="HK Grotesk Bold"/>
                <a:cs typeface="HK Grotesk Bold"/>
                <a:sym typeface="HK Grotesk Bold"/>
              </a:rPr>
              <a:t>Output is a single-channel binary mask for that class.</a:t>
            </a:r>
          </a:p>
        </p:txBody>
      </p:sp>
      <p:sp>
        <p:nvSpPr>
          <p:cNvPr id="6" name="TextBox 6"/>
          <p:cNvSpPr txBox="1"/>
          <p:nvPr/>
        </p:nvSpPr>
        <p:spPr>
          <a:xfrm>
            <a:off x="7467539" y="8605580"/>
            <a:ext cx="7982545" cy="989965"/>
          </a:xfrm>
          <a:prstGeom prst="rect">
            <a:avLst/>
          </a:prstGeom>
        </p:spPr>
        <p:txBody>
          <a:bodyPr lIns="0" tIns="0" rIns="0" bIns="0" rtlCol="0" anchor="t">
            <a:spAutoFit/>
          </a:bodyPr>
          <a:lstStyle/>
          <a:p>
            <a:pPr algn="l">
              <a:lnSpc>
                <a:spcPts val="2659"/>
              </a:lnSpc>
              <a:spcBef>
                <a:spcPct val="0"/>
              </a:spcBef>
            </a:pPr>
            <a:r>
              <a:rPr lang="en-US" sz="1899" b="1">
                <a:solidFill>
                  <a:srgbClr val="FFFFFF"/>
                </a:solidFill>
                <a:latin typeface="HK Grotesk Bold"/>
                <a:ea typeface="HK Grotesk Bold"/>
                <a:cs typeface="HK Grotesk Bold"/>
                <a:sym typeface="HK Grotesk Bold"/>
              </a:rPr>
              <a:t>Backpropagation</a:t>
            </a:r>
          </a:p>
          <a:p>
            <a:pPr algn="l">
              <a:lnSpc>
                <a:spcPts val="2659"/>
              </a:lnSpc>
              <a:spcBef>
                <a:spcPct val="0"/>
              </a:spcBef>
            </a:pPr>
            <a:r>
              <a:rPr lang="en-US" sz="1899" b="1">
                <a:solidFill>
                  <a:srgbClr val="FFFFFF"/>
                </a:solidFill>
                <a:latin typeface="HK Grotesk Bold"/>
                <a:ea typeface="HK Grotesk Bold"/>
                <a:cs typeface="HK Grotesk Bold"/>
                <a:sym typeface="HK Grotesk Bold"/>
              </a:rPr>
              <a:t>Backpropagate the loss for just this class-specific prediction.</a:t>
            </a:r>
          </a:p>
          <a:p>
            <a:pPr algn="l">
              <a:lnSpc>
                <a:spcPts val="2659"/>
              </a:lnSpc>
              <a:spcBef>
                <a:spcPct val="0"/>
              </a:spcBef>
            </a:pPr>
            <a:r>
              <a:rPr lang="en-US" sz="1899" b="1">
                <a:solidFill>
                  <a:srgbClr val="FFFFFF"/>
                </a:solidFill>
                <a:latin typeface="HK Grotesk Bold"/>
                <a:ea typeface="HK Grotesk Bold"/>
                <a:cs typeface="HK Grotesk Bold"/>
                <a:sym typeface="HK Grotesk Bold"/>
              </a:rPr>
              <a:t>Model learns to segment each class, one class at a time across the dataset.</a:t>
            </a:r>
          </a:p>
        </p:txBody>
      </p:sp>
      <p:sp>
        <p:nvSpPr>
          <p:cNvPr id="7" name="Freeform 7"/>
          <p:cNvSpPr/>
          <p:nvPr/>
        </p:nvSpPr>
        <p:spPr>
          <a:xfrm rot="5545254" flipV="1">
            <a:off x="7175256" y="6060516"/>
            <a:ext cx="1245470" cy="351845"/>
          </a:xfrm>
          <a:custGeom>
            <a:avLst/>
            <a:gdLst/>
            <a:ahLst/>
            <a:cxnLst/>
            <a:rect l="l" t="t" r="r" b="b"/>
            <a:pathLst>
              <a:path w="1245470" h="351845">
                <a:moveTo>
                  <a:pt x="0" y="351845"/>
                </a:moveTo>
                <a:lnTo>
                  <a:pt x="1245470" y="351845"/>
                </a:lnTo>
                <a:lnTo>
                  <a:pt x="1245470" y="0"/>
                </a:lnTo>
                <a:lnTo>
                  <a:pt x="0" y="0"/>
                </a:lnTo>
                <a:lnTo>
                  <a:pt x="0" y="351845"/>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2781975">
            <a:off x="6095992" y="8054026"/>
            <a:ext cx="1440095" cy="406827"/>
          </a:xfrm>
          <a:custGeom>
            <a:avLst/>
            <a:gdLst/>
            <a:ahLst/>
            <a:cxnLst/>
            <a:rect l="l" t="t" r="r" b="b"/>
            <a:pathLst>
              <a:path w="1440095" h="406827">
                <a:moveTo>
                  <a:pt x="0" y="0"/>
                </a:moveTo>
                <a:lnTo>
                  <a:pt x="1440095" y="0"/>
                </a:lnTo>
                <a:lnTo>
                  <a:pt x="1440095" y="406827"/>
                </a:lnTo>
                <a:lnTo>
                  <a:pt x="0" y="40682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545254" flipH="1" flipV="1">
            <a:off x="14625279" y="8049617"/>
            <a:ext cx="1245470" cy="351845"/>
          </a:xfrm>
          <a:custGeom>
            <a:avLst/>
            <a:gdLst/>
            <a:ahLst/>
            <a:cxnLst/>
            <a:rect l="l" t="t" r="r" b="b"/>
            <a:pathLst>
              <a:path w="1245470" h="351845">
                <a:moveTo>
                  <a:pt x="1245470" y="351846"/>
                </a:moveTo>
                <a:lnTo>
                  <a:pt x="0" y="351846"/>
                </a:lnTo>
                <a:lnTo>
                  <a:pt x="0" y="0"/>
                </a:lnTo>
                <a:lnTo>
                  <a:pt x="1245470" y="0"/>
                </a:lnTo>
                <a:lnTo>
                  <a:pt x="1245470" y="351846"/>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7043542" flipH="1">
            <a:off x="11115346" y="4912859"/>
            <a:ext cx="1762015" cy="497769"/>
          </a:xfrm>
          <a:custGeom>
            <a:avLst/>
            <a:gdLst/>
            <a:ahLst/>
            <a:cxnLst/>
            <a:rect l="l" t="t" r="r" b="b"/>
            <a:pathLst>
              <a:path w="1762015" h="497769">
                <a:moveTo>
                  <a:pt x="1762014" y="0"/>
                </a:moveTo>
                <a:lnTo>
                  <a:pt x="0" y="0"/>
                </a:lnTo>
                <a:lnTo>
                  <a:pt x="0" y="497769"/>
                </a:lnTo>
                <a:lnTo>
                  <a:pt x="1762014" y="497769"/>
                </a:lnTo>
                <a:lnTo>
                  <a:pt x="176201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2697541" y="5143500"/>
            <a:ext cx="5100948" cy="1216500"/>
          </a:xfrm>
          <a:custGeom>
            <a:avLst/>
            <a:gdLst/>
            <a:ahLst/>
            <a:cxnLst/>
            <a:rect l="l" t="t" r="r" b="b"/>
            <a:pathLst>
              <a:path w="5100948" h="1216500">
                <a:moveTo>
                  <a:pt x="0" y="0"/>
                </a:moveTo>
                <a:lnTo>
                  <a:pt x="5100947" y="0"/>
                </a:lnTo>
                <a:lnTo>
                  <a:pt x="5100947" y="1216500"/>
                </a:lnTo>
                <a:lnTo>
                  <a:pt x="0" y="1216500"/>
                </a:lnTo>
                <a:lnTo>
                  <a:pt x="0" y="0"/>
                </a:lnTo>
                <a:close/>
              </a:path>
            </a:pathLst>
          </a:custGeom>
          <a:blipFill>
            <a:blip r:embed="rId6"/>
            <a:stretch>
              <a:fillRect t="-2062" b="-2062"/>
            </a:stretch>
          </a:blipFill>
        </p:spPr>
      </p:sp>
      <p:sp>
        <p:nvSpPr>
          <p:cNvPr id="12" name="TextBox 12"/>
          <p:cNvSpPr txBox="1"/>
          <p:nvPr/>
        </p:nvSpPr>
        <p:spPr>
          <a:xfrm>
            <a:off x="713443" y="514651"/>
            <a:ext cx="3573599" cy="514049"/>
          </a:xfrm>
          <a:prstGeom prst="rect">
            <a:avLst/>
          </a:prstGeom>
        </p:spPr>
        <p:txBody>
          <a:bodyPr lIns="0" tIns="0" rIns="0" bIns="0" rtlCol="0" anchor="t">
            <a:spAutoFit/>
          </a:bodyPr>
          <a:lstStyle/>
          <a:p>
            <a:pPr algn="ctr">
              <a:lnSpc>
                <a:spcPts val="4216"/>
              </a:lnSpc>
              <a:spcBef>
                <a:spcPct val="0"/>
              </a:spcBef>
            </a:pPr>
            <a:r>
              <a:rPr lang="en-US" sz="3011" b="1">
                <a:solidFill>
                  <a:srgbClr val="FFFFFF"/>
                </a:solidFill>
                <a:latin typeface="HK Grotesk Bold"/>
                <a:ea typeface="HK Grotesk Bold"/>
                <a:cs typeface="HK Grotesk Bold"/>
                <a:sym typeface="HK Grotesk Bold"/>
              </a:rPr>
              <a:t>Training Process:</a:t>
            </a:r>
          </a:p>
        </p:txBody>
      </p:sp>
      <p:sp>
        <p:nvSpPr>
          <p:cNvPr id="13" name="TextBox 13"/>
          <p:cNvSpPr txBox="1"/>
          <p:nvPr/>
        </p:nvSpPr>
        <p:spPr>
          <a:xfrm>
            <a:off x="1213987" y="1355012"/>
            <a:ext cx="7639644" cy="2111607"/>
          </a:xfrm>
          <a:prstGeom prst="rect">
            <a:avLst/>
          </a:prstGeom>
        </p:spPr>
        <p:txBody>
          <a:bodyPr lIns="0" tIns="0" rIns="0" bIns="0" rtlCol="0" anchor="t">
            <a:spAutoFit/>
          </a:bodyPr>
          <a:lstStyle/>
          <a:p>
            <a:pPr algn="just">
              <a:lnSpc>
                <a:spcPts val="2787"/>
              </a:lnSpc>
            </a:pPr>
            <a:r>
              <a:rPr lang="en-US" sz="1990" b="1">
                <a:solidFill>
                  <a:srgbClr val="FFFFFF"/>
                </a:solidFill>
                <a:latin typeface="HK Grotesk Bold"/>
                <a:ea typeface="HK Grotesk Bold"/>
                <a:cs typeface="HK Grotesk Bold"/>
                <a:sym typeface="HK Grotesk Bold"/>
              </a:rPr>
              <a:t>Input Preparation</a:t>
            </a:r>
          </a:p>
          <a:p>
            <a:pPr algn="l">
              <a:lnSpc>
                <a:spcPts val="2787"/>
              </a:lnSpc>
              <a:spcBef>
                <a:spcPct val="0"/>
              </a:spcBef>
            </a:pPr>
            <a:r>
              <a:rPr lang="en-US" sz="1990" b="1">
                <a:solidFill>
                  <a:srgbClr val="FFFFFF"/>
                </a:solidFill>
                <a:latin typeface="HK Grotesk Bold"/>
                <a:ea typeface="HK Grotesk Bold"/>
                <a:cs typeface="HK Grotesk Bold"/>
                <a:sym typeface="HK Grotesk Bold"/>
              </a:rPr>
              <a:t>Each training example consists of:</a:t>
            </a:r>
          </a:p>
          <a:p>
            <a:pPr marL="429827" lvl="1" indent="-214913" algn="just">
              <a:lnSpc>
                <a:spcPts val="2787"/>
              </a:lnSpc>
              <a:buAutoNum type="arabicPeriod"/>
            </a:pPr>
            <a:r>
              <a:rPr lang="en-US" sz="1990" b="1">
                <a:solidFill>
                  <a:srgbClr val="FFFFFF"/>
                </a:solidFill>
                <a:latin typeface="HK Grotesk Bold"/>
                <a:ea typeface="HK Grotesk Bold"/>
                <a:cs typeface="HK Grotesk Bold"/>
                <a:sym typeface="HK Grotesk Bold"/>
              </a:rPr>
              <a:t>An input image: X</a:t>
            </a:r>
          </a:p>
          <a:p>
            <a:pPr marL="429827" lvl="1" indent="-214913" algn="just">
              <a:lnSpc>
                <a:spcPts val="2787"/>
              </a:lnSpc>
              <a:buAutoNum type="arabicPeriod"/>
            </a:pPr>
            <a:r>
              <a:rPr lang="en-US" sz="1990" b="1">
                <a:solidFill>
                  <a:srgbClr val="FFFFFF"/>
                </a:solidFill>
                <a:latin typeface="HK Grotesk Bold"/>
                <a:ea typeface="HK Grotesk Bold"/>
                <a:cs typeface="HK Grotesk Bold"/>
                <a:sym typeface="HK Grotesk Bold"/>
              </a:rPr>
              <a:t>A class label: c (which class is labeled in this image)</a:t>
            </a:r>
          </a:p>
          <a:p>
            <a:pPr marL="429827" lvl="1" indent="-214913" algn="just">
              <a:lnSpc>
                <a:spcPts val="2787"/>
              </a:lnSpc>
              <a:buAutoNum type="arabicPeriod"/>
            </a:pPr>
            <a:r>
              <a:rPr lang="en-US" sz="1990" b="1">
                <a:solidFill>
                  <a:srgbClr val="FFFFFF"/>
                </a:solidFill>
                <a:latin typeface="HK Grotesk Bold"/>
                <a:ea typeface="HK Grotesk Bold"/>
                <a:cs typeface="HK Grotesk Bold"/>
                <a:sym typeface="HK Grotesk Bold"/>
              </a:rPr>
              <a:t>A binary segmentation mask: Y_c (mask for only class c)</a:t>
            </a:r>
          </a:p>
          <a:p>
            <a:pPr algn="just">
              <a:lnSpc>
                <a:spcPts val="2787"/>
              </a:lnSpc>
              <a:spcBef>
                <a:spcPct val="0"/>
              </a:spcBef>
            </a:pPr>
            <a:r>
              <a:rPr lang="en-US" sz="1990" b="1">
                <a:solidFill>
                  <a:srgbClr val="FFFFFF"/>
                </a:solidFill>
                <a:latin typeface="HK Grotesk Bold"/>
                <a:ea typeface="HK Grotesk Bold"/>
                <a:cs typeface="HK Grotesk Bold"/>
                <a:sym typeface="HK Grotesk Bold"/>
              </a:rPr>
              <a:t>All other classes in that image are ignored (masked out with zeros).</a:t>
            </a:r>
          </a:p>
        </p:txBody>
      </p:sp>
      <p:sp>
        <p:nvSpPr>
          <p:cNvPr id="14" name="TextBox 14"/>
          <p:cNvSpPr txBox="1"/>
          <p:nvPr/>
        </p:nvSpPr>
        <p:spPr>
          <a:xfrm>
            <a:off x="1028700" y="4632547"/>
            <a:ext cx="10172806" cy="974281"/>
          </a:xfrm>
          <a:prstGeom prst="rect">
            <a:avLst/>
          </a:prstGeom>
        </p:spPr>
        <p:txBody>
          <a:bodyPr lIns="0" tIns="0" rIns="0" bIns="0" rtlCol="0" anchor="t">
            <a:spAutoFit/>
          </a:bodyPr>
          <a:lstStyle/>
          <a:p>
            <a:pPr algn="l">
              <a:lnSpc>
                <a:spcPts val="2602"/>
              </a:lnSpc>
              <a:spcBef>
                <a:spcPct val="0"/>
              </a:spcBef>
            </a:pPr>
            <a:r>
              <a:rPr lang="en-US" sz="1858" b="1">
                <a:solidFill>
                  <a:srgbClr val="FFFFFF"/>
                </a:solidFill>
                <a:latin typeface="HK Grotesk Bold"/>
                <a:ea typeface="HK Grotesk Bold"/>
                <a:cs typeface="HK Grotesk Bold"/>
                <a:sym typeface="HK Grotesk Bold"/>
              </a:rPr>
              <a:t>Conditioning</a:t>
            </a:r>
          </a:p>
          <a:p>
            <a:pPr algn="l">
              <a:lnSpc>
                <a:spcPts val="2602"/>
              </a:lnSpc>
              <a:spcBef>
                <a:spcPct val="0"/>
              </a:spcBef>
            </a:pPr>
            <a:r>
              <a:rPr lang="en-US" sz="1858" b="1">
                <a:solidFill>
                  <a:srgbClr val="FFFFFF"/>
                </a:solidFill>
                <a:latin typeface="HK Grotesk Bold"/>
                <a:ea typeface="HK Grotesk Bold"/>
                <a:cs typeface="HK Grotesk Bold"/>
                <a:sym typeface="HK Grotesk Bold"/>
              </a:rPr>
              <a:t>The class label c is embedded and broadcasted (via tensor conditioning) to influence the decoder.</a:t>
            </a:r>
          </a:p>
          <a:p>
            <a:pPr algn="l">
              <a:lnSpc>
                <a:spcPts val="2602"/>
              </a:lnSpc>
              <a:spcBef>
                <a:spcPct val="0"/>
              </a:spcBef>
            </a:pPr>
            <a:r>
              <a:rPr lang="en-US" sz="1858" b="1">
                <a:solidFill>
                  <a:srgbClr val="FFFFFF"/>
                </a:solidFill>
                <a:latin typeface="HK Grotesk Bold"/>
                <a:ea typeface="HK Grotesk Bold"/>
                <a:cs typeface="HK Grotesk Bold"/>
                <a:sym typeface="HK Grotesk Bold"/>
              </a:rPr>
              <a:t>This lets the network focus on predicting only the relevant class.</a:t>
            </a:r>
          </a:p>
        </p:txBody>
      </p:sp>
      <p:sp>
        <p:nvSpPr>
          <p:cNvPr id="15" name="TextBox 15"/>
          <p:cNvSpPr txBox="1"/>
          <p:nvPr/>
        </p:nvSpPr>
        <p:spPr>
          <a:xfrm>
            <a:off x="10332870" y="6140372"/>
            <a:ext cx="7441049" cy="989965"/>
          </a:xfrm>
          <a:prstGeom prst="rect">
            <a:avLst/>
          </a:prstGeom>
        </p:spPr>
        <p:txBody>
          <a:bodyPr lIns="0" tIns="0" rIns="0" bIns="0" rtlCol="0" anchor="t">
            <a:spAutoFit/>
          </a:bodyPr>
          <a:lstStyle/>
          <a:p>
            <a:pPr algn="l">
              <a:lnSpc>
                <a:spcPts val="2659"/>
              </a:lnSpc>
              <a:spcBef>
                <a:spcPct val="0"/>
              </a:spcBef>
            </a:pPr>
            <a:r>
              <a:rPr lang="en-US" sz="1899" b="1">
                <a:solidFill>
                  <a:srgbClr val="FFFFFF"/>
                </a:solidFill>
                <a:latin typeface="HK Grotesk Bold"/>
                <a:ea typeface="HK Grotesk Bold"/>
                <a:cs typeface="HK Grotesk Bold"/>
                <a:sym typeface="HK Grotesk Bold"/>
              </a:rPr>
              <a:t>Loss Computation</a:t>
            </a:r>
          </a:p>
          <a:p>
            <a:pPr algn="l">
              <a:lnSpc>
                <a:spcPts val="2659"/>
              </a:lnSpc>
              <a:spcBef>
                <a:spcPct val="0"/>
              </a:spcBef>
            </a:pPr>
            <a:r>
              <a:rPr lang="en-US" sz="1899" b="1">
                <a:solidFill>
                  <a:srgbClr val="FFFFFF"/>
                </a:solidFill>
                <a:latin typeface="HK Grotesk Bold"/>
                <a:ea typeface="HK Grotesk Bold"/>
                <a:cs typeface="HK Grotesk Bold"/>
                <a:sym typeface="HK Grotesk Bold"/>
              </a:rPr>
              <a:t>Compute loss only for the active class (the one you conditioned on).</a:t>
            </a:r>
          </a:p>
          <a:p>
            <a:pPr algn="l">
              <a:lnSpc>
                <a:spcPts val="2659"/>
              </a:lnSpc>
              <a:spcBef>
                <a:spcPct val="0"/>
              </a:spcBef>
            </a:pPr>
            <a:r>
              <a:rPr lang="en-US" sz="1899" b="1">
                <a:solidFill>
                  <a:srgbClr val="FFFFFF"/>
                </a:solidFill>
                <a:latin typeface="HK Grotesk Bold"/>
                <a:ea typeface="HK Grotesk Bold"/>
                <a:cs typeface="HK Grotesk Bold"/>
                <a:sym typeface="HK Grotesk Bold"/>
              </a:rPr>
              <a:t>Common loss function used: Dice Loss or Binary Cross-Entropy (BCE)</a:t>
            </a:r>
          </a:p>
        </p:txBody>
      </p:sp>
      <p:sp>
        <p:nvSpPr>
          <p:cNvPr id="16" name="TextBox 16"/>
          <p:cNvSpPr txBox="1"/>
          <p:nvPr/>
        </p:nvSpPr>
        <p:spPr>
          <a:xfrm>
            <a:off x="12622667" y="2151095"/>
            <a:ext cx="3991273" cy="1990090"/>
          </a:xfrm>
          <a:prstGeom prst="rect">
            <a:avLst/>
          </a:prstGeom>
        </p:spPr>
        <p:txBody>
          <a:bodyPr lIns="0" tIns="0" rIns="0" bIns="0" rtlCol="0" anchor="t">
            <a:spAutoFit/>
          </a:bodyPr>
          <a:lstStyle/>
          <a:p>
            <a:pPr algn="l">
              <a:lnSpc>
                <a:spcPts val="2659"/>
              </a:lnSpc>
              <a:spcBef>
                <a:spcPct val="0"/>
              </a:spcBef>
            </a:pPr>
            <a:r>
              <a:rPr lang="en-US" sz="1899" b="1">
                <a:solidFill>
                  <a:srgbClr val="FFFFFF"/>
                </a:solidFill>
                <a:latin typeface="HK Grotesk Bold"/>
                <a:ea typeface="HK Grotesk Bold"/>
                <a:cs typeface="HK Grotesk Bold"/>
                <a:sym typeface="HK Grotesk Bold"/>
              </a:rPr>
              <a:t>Repeat</a:t>
            </a:r>
          </a:p>
          <a:p>
            <a:pPr algn="l">
              <a:lnSpc>
                <a:spcPts val="2659"/>
              </a:lnSpc>
              <a:spcBef>
                <a:spcPct val="0"/>
              </a:spcBef>
            </a:pPr>
            <a:r>
              <a:rPr lang="en-US" sz="1899" b="1">
                <a:solidFill>
                  <a:srgbClr val="FFFFFF"/>
                </a:solidFill>
                <a:latin typeface="HK Grotesk Bold"/>
                <a:ea typeface="HK Grotesk Bold"/>
                <a:cs typeface="HK Grotesk Bold"/>
                <a:sym typeface="HK Grotesk Bold"/>
              </a:rPr>
              <a:t>Over epochs, every class gets enough examples for the model to learn generalized multi-class segmentation through shared features.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flipV="1">
            <a:off x="4079535" y="-3559972"/>
            <a:ext cx="10287000" cy="17406945"/>
          </a:xfrm>
          <a:custGeom>
            <a:avLst/>
            <a:gdLst/>
            <a:ahLst/>
            <a:cxnLst/>
            <a:rect l="l" t="t" r="r" b="b"/>
            <a:pathLst>
              <a:path w="10287000" h="17406945">
                <a:moveTo>
                  <a:pt x="0" y="17406944"/>
                </a:moveTo>
                <a:lnTo>
                  <a:pt x="10287000" y="17406944"/>
                </a:lnTo>
                <a:lnTo>
                  <a:pt x="10287000" y="0"/>
                </a:lnTo>
                <a:lnTo>
                  <a:pt x="0" y="0"/>
                </a:lnTo>
                <a:lnTo>
                  <a:pt x="0" y="17406944"/>
                </a:lnTo>
                <a:close/>
              </a:path>
            </a:pathLst>
          </a:custGeom>
          <a:blipFill>
            <a:blip r:embed="rId3"/>
            <a:stretch>
              <a:fillRect l="-11700" t="-2349" r="-11046"/>
            </a:stretch>
          </a:blipFill>
          <a:ln cap="sq">
            <a:noFill/>
            <a:prstDash val="solid"/>
            <a:miter/>
          </a:ln>
        </p:spPr>
      </p:sp>
      <p:sp>
        <p:nvSpPr>
          <p:cNvPr id="4" name="Freeform 4"/>
          <p:cNvSpPr/>
          <p:nvPr/>
        </p:nvSpPr>
        <p:spPr>
          <a:xfrm>
            <a:off x="9730792" y="1558995"/>
            <a:ext cx="7786395" cy="3847016"/>
          </a:xfrm>
          <a:custGeom>
            <a:avLst/>
            <a:gdLst/>
            <a:ahLst/>
            <a:cxnLst/>
            <a:rect l="l" t="t" r="r" b="b"/>
            <a:pathLst>
              <a:path w="7786395" h="3847016">
                <a:moveTo>
                  <a:pt x="0" y="0"/>
                </a:moveTo>
                <a:lnTo>
                  <a:pt x="7786395" y="0"/>
                </a:lnTo>
                <a:lnTo>
                  <a:pt x="7786395" y="3847016"/>
                </a:lnTo>
                <a:lnTo>
                  <a:pt x="0" y="3847016"/>
                </a:lnTo>
                <a:lnTo>
                  <a:pt x="0" y="0"/>
                </a:lnTo>
                <a:close/>
              </a:path>
            </a:pathLst>
          </a:custGeom>
          <a:blipFill>
            <a:blip r:embed="rId4"/>
            <a:stretch>
              <a:fillRect l="-2282" r="-2282"/>
            </a:stretch>
          </a:blipFill>
        </p:spPr>
      </p:sp>
      <p:sp>
        <p:nvSpPr>
          <p:cNvPr id="5" name="Freeform 5"/>
          <p:cNvSpPr/>
          <p:nvPr/>
        </p:nvSpPr>
        <p:spPr>
          <a:xfrm>
            <a:off x="9730792" y="5972317"/>
            <a:ext cx="7929846" cy="1907178"/>
          </a:xfrm>
          <a:custGeom>
            <a:avLst/>
            <a:gdLst/>
            <a:ahLst/>
            <a:cxnLst/>
            <a:rect l="l" t="t" r="r" b="b"/>
            <a:pathLst>
              <a:path w="7929846" h="1907178">
                <a:moveTo>
                  <a:pt x="0" y="0"/>
                </a:moveTo>
                <a:lnTo>
                  <a:pt x="7929846" y="0"/>
                </a:lnTo>
                <a:lnTo>
                  <a:pt x="7929846" y="1907179"/>
                </a:lnTo>
                <a:lnTo>
                  <a:pt x="0" y="1907179"/>
                </a:lnTo>
                <a:lnTo>
                  <a:pt x="0" y="0"/>
                </a:lnTo>
                <a:close/>
              </a:path>
            </a:pathLst>
          </a:custGeom>
          <a:blipFill>
            <a:blip r:embed="rId5"/>
            <a:stretch>
              <a:fillRect/>
            </a:stretch>
          </a:blipFill>
        </p:spPr>
      </p:sp>
      <p:sp>
        <p:nvSpPr>
          <p:cNvPr id="6" name="TextBox 6"/>
          <p:cNvSpPr txBox="1"/>
          <p:nvPr/>
        </p:nvSpPr>
        <p:spPr>
          <a:xfrm>
            <a:off x="519563" y="776105"/>
            <a:ext cx="7804424" cy="448041"/>
          </a:xfrm>
          <a:prstGeom prst="rect">
            <a:avLst/>
          </a:prstGeom>
        </p:spPr>
        <p:txBody>
          <a:bodyPr lIns="0" tIns="0" rIns="0" bIns="0" rtlCol="0" anchor="t">
            <a:spAutoFit/>
          </a:bodyPr>
          <a:lstStyle/>
          <a:p>
            <a:pPr algn="ctr">
              <a:lnSpc>
                <a:spcPts val="3654"/>
              </a:lnSpc>
              <a:spcBef>
                <a:spcPct val="0"/>
              </a:spcBef>
            </a:pPr>
            <a:r>
              <a:rPr lang="en-US" sz="2610" b="1" i="1">
                <a:solidFill>
                  <a:srgbClr val="7ED957"/>
                </a:solidFill>
                <a:latin typeface="HK Grotesk Bold Italics"/>
                <a:ea typeface="HK Grotesk Bold Italics"/>
                <a:cs typeface="HK Grotesk Bold Italics"/>
                <a:sym typeface="HK Grotesk Bold Italics"/>
              </a:rPr>
              <a:t>SO NOW WHAT THE OUPTUT WILL LOOK LIKE ?</a:t>
            </a:r>
          </a:p>
        </p:txBody>
      </p:sp>
      <p:sp>
        <p:nvSpPr>
          <p:cNvPr id="7" name="TextBox 7"/>
          <p:cNvSpPr txBox="1"/>
          <p:nvPr/>
        </p:nvSpPr>
        <p:spPr>
          <a:xfrm>
            <a:off x="519563" y="1511370"/>
            <a:ext cx="8380174" cy="4564969"/>
          </a:xfrm>
          <a:prstGeom prst="rect">
            <a:avLst/>
          </a:prstGeom>
        </p:spPr>
        <p:txBody>
          <a:bodyPr lIns="0" tIns="0" rIns="0" bIns="0" rtlCol="0" anchor="t">
            <a:spAutoFit/>
          </a:bodyPr>
          <a:lstStyle/>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The network outputs </a:t>
            </a:r>
            <a:r>
              <a:rPr lang="en-US" sz="2151" b="1" u="sng">
                <a:solidFill>
                  <a:srgbClr val="FF3131"/>
                </a:solidFill>
                <a:latin typeface="HK Grotesk Bold"/>
                <a:ea typeface="HK Grotesk Bold"/>
                <a:cs typeface="HK Grotesk Bold"/>
                <a:sym typeface="HK Grotesk Bold"/>
              </a:rPr>
              <a:t>a segmentation mask</a:t>
            </a:r>
            <a:r>
              <a:rPr lang="en-US" sz="2151" b="1">
                <a:solidFill>
                  <a:srgbClr val="FCFCFC"/>
                </a:solidFill>
                <a:latin typeface="HK Grotesk Bold"/>
                <a:ea typeface="HK Grotesk Bold"/>
                <a:cs typeface="HK Grotesk Bold"/>
                <a:sym typeface="HK Grotesk Bold"/>
              </a:rPr>
              <a:t> — a pixel-wise prediction map.</a:t>
            </a:r>
          </a:p>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Since the model is conditioned on a single target class at a time, the output is a binary segmentation mask for that </a:t>
            </a:r>
            <a:r>
              <a:rPr lang="en-US" sz="2151" b="1">
                <a:solidFill>
                  <a:srgbClr val="FA3A2F"/>
                </a:solidFill>
                <a:latin typeface="HK Grotesk Bold"/>
                <a:ea typeface="HK Grotesk Bold"/>
                <a:cs typeface="HK Grotesk Bold"/>
                <a:sym typeface="HK Grotesk Bold"/>
              </a:rPr>
              <a:t>specific class</a:t>
            </a:r>
            <a:r>
              <a:rPr lang="en-US" sz="2151" b="1">
                <a:solidFill>
                  <a:srgbClr val="FCFCFC"/>
                </a:solidFill>
                <a:latin typeface="HK Grotesk Bold"/>
                <a:ea typeface="HK Grotesk Bold"/>
                <a:cs typeface="HK Grotesk Bold"/>
                <a:sym typeface="HK Grotesk Bold"/>
              </a:rPr>
              <a:t>.</a:t>
            </a:r>
          </a:p>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Each pixel in the output mask indicates whether that pixel belongs to the conditioned</a:t>
            </a:r>
            <a:r>
              <a:rPr lang="en-US" sz="2151" b="1">
                <a:solidFill>
                  <a:srgbClr val="7ED957"/>
                </a:solidFill>
                <a:latin typeface="HK Grotesk Bold"/>
                <a:ea typeface="HK Grotesk Bold"/>
                <a:cs typeface="HK Grotesk Bold"/>
                <a:sym typeface="HK Grotesk Bold"/>
              </a:rPr>
              <a:t> class (1) </a:t>
            </a:r>
            <a:r>
              <a:rPr lang="en-US" sz="2151" b="1">
                <a:solidFill>
                  <a:srgbClr val="FCFCFC"/>
                </a:solidFill>
                <a:latin typeface="HK Grotesk Bold"/>
                <a:ea typeface="HK Grotesk Bold"/>
                <a:cs typeface="HK Grotesk Bold"/>
                <a:sym typeface="HK Grotesk Bold"/>
              </a:rPr>
              <a:t>or </a:t>
            </a:r>
            <a:r>
              <a:rPr lang="en-US" sz="2151" b="1">
                <a:solidFill>
                  <a:srgbClr val="E0BE46"/>
                </a:solidFill>
                <a:latin typeface="HK Grotesk Bold"/>
                <a:ea typeface="HK Grotesk Bold"/>
                <a:cs typeface="HK Grotesk Bold"/>
                <a:sym typeface="HK Grotesk Bold"/>
              </a:rPr>
              <a:t>not (0).</a:t>
            </a:r>
          </a:p>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To get a full multi-class segmentation of an image, the network is run multiple times, once for each class:</a:t>
            </a:r>
          </a:p>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For each class, you feed the class conditioning tensor and get a binary mask.</a:t>
            </a:r>
          </a:p>
          <a:p>
            <a:pPr marL="464579" lvl="1" indent="-232290" algn="just">
              <a:lnSpc>
                <a:spcPts val="3012"/>
              </a:lnSpc>
              <a:buFont typeface="Arial"/>
              <a:buChar char="•"/>
            </a:pPr>
            <a:r>
              <a:rPr lang="en-US" sz="2151" b="1">
                <a:solidFill>
                  <a:srgbClr val="FCFCFC"/>
                </a:solidFill>
                <a:latin typeface="HK Grotesk Bold"/>
                <a:ea typeface="HK Grotesk Bold"/>
                <a:cs typeface="HK Grotesk Bold"/>
                <a:sym typeface="HK Grotesk Bold"/>
              </a:rPr>
              <a:t>Then</a:t>
            </a:r>
            <a:r>
              <a:rPr lang="en-US" sz="2151" b="1">
                <a:solidFill>
                  <a:srgbClr val="0C7A6D"/>
                </a:solidFill>
                <a:latin typeface="HK Grotesk Bold"/>
                <a:ea typeface="HK Grotesk Bold"/>
                <a:cs typeface="HK Grotesk Bold"/>
                <a:sym typeface="HK Grotesk Bold"/>
              </a:rPr>
              <a:t> </a:t>
            </a:r>
            <a:r>
              <a:rPr lang="en-US" sz="2151" b="1" u="sng">
                <a:solidFill>
                  <a:srgbClr val="FFFFFF"/>
                </a:solidFill>
                <a:latin typeface="HK Grotesk Bold"/>
                <a:ea typeface="HK Grotesk Bold"/>
                <a:cs typeface="HK Grotesk Bold"/>
                <a:sym typeface="HK Grotesk Bold"/>
              </a:rPr>
              <a:t>you combine these masks across all classes to get the final multi-class segmentation map.</a:t>
            </a:r>
            <a:r>
              <a:rPr lang="en-US" sz="2151" b="1">
                <a:solidFill>
                  <a:srgbClr val="FCFCFC"/>
                </a:solidFill>
                <a:latin typeface="HK Grotesk Bold"/>
                <a:ea typeface="HK Grotesk Bold"/>
                <a:cs typeface="HK Grotesk Bold"/>
                <a:sym typeface="HK Grotesk Bold"/>
              </a:rPr>
              <a:t> - as in the figure </a:t>
            </a:r>
          </a:p>
        </p:txBody>
      </p:sp>
      <p:sp>
        <p:nvSpPr>
          <p:cNvPr id="8" name="TextBox 8"/>
          <p:cNvSpPr txBox="1"/>
          <p:nvPr/>
        </p:nvSpPr>
        <p:spPr>
          <a:xfrm>
            <a:off x="1929303" y="8388651"/>
            <a:ext cx="14591167" cy="869649"/>
          </a:xfrm>
          <a:prstGeom prst="rect">
            <a:avLst/>
          </a:prstGeom>
        </p:spPr>
        <p:txBody>
          <a:bodyPr lIns="0" tIns="0" rIns="0" bIns="0" rtlCol="0" anchor="t">
            <a:spAutoFit/>
          </a:bodyPr>
          <a:lstStyle/>
          <a:p>
            <a:pPr algn="ctr">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SO input is Image + class conditioning , output is binary mask for that class</a:t>
            </a:r>
          </a:p>
          <a:p>
            <a:pPr algn="ctr">
              <a:lnSpc>
                <a:spcPts val="3516"/>
              </a:lnSpc>
              <a:spcBef>
                <a:spcPct val="0"/>
              </a:spcBef>
            </a:pPr>
            <a:r>
              <a:rPr lang="en-US" sz="2511" b="1" i="1">
                <a:solidFill>
                  <a:srgbClr val="FFFFFF"/>
                </a:solidFill>
                <a:latin typeface="HK Grotesk Bold Italics"/>
                <a:ea typeface="HK Grotesk Bold Italics"/>
                <a:cs typeface="HK Grotesk Bold Italics"/>
                <a:sym typeface="HK Grotesk Bold Italics"/>
              </a:rPr>
              <a:t>Now We will Proceed to THE INFERENCE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1498</Words>
  <Application>Microsoft Office PowerPoint</Application>
  <PresentationFormat>Custom</PresentationFormat>
  <Paragraphs>98</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HK Grotesk</vt:lpstr>
      <vt:lpstr>HK Grotesk Italics</vt:lpstr>
      <vt:lpstr>Arial</vt:lpstr>
      <vt:lpstr>HK Grotesk Bold</vt:lpstr>
      <vt:lpstr>HK Grotesk Bold Italics</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Research on paper “ “</dc:title>
  <cp:lastModifiedBy>Michael</cp:lastModifiedBy>
  <cp:revision>5</cp:revision>
  <dcterms:created xsi:type="dcterms:W3CDTF">2006-08-16T00:00:00Z</dcterms:created>
  <dcterms:modified xsi:type="dcterms:W3CDTF">2025-05-21T10:55:07Z</dcterms:modified>
  <dc:identifier>DAGn7U1Kj58</dc:identifier>
</cp:coreProperties>
</file>